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26.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36.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2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42"/>
  </p:notesMasterIdLst>
  <p:sldIdLst>
    <p:sldId id="256" r:id="rId2"/>
    <p:sldId id="270" r:id="rId3"/>
    <p:sldId id="356" r:id="rId4"/>
    <p:sldId id="290" r:id="rId5"/>
    <p:sldId id="260" r:id="rId6"/>
    <p:sldId id="264" r:id="rId7"/>
    <p:sldId id="261" r:id="rId8"/>
    <p:sldId id="638" r:id="rId9"/>
    <p:sldId id="271" r:id="rId10"/>
    <p:sldId id="274" r:id="rId11"/>
    <p:sldId id="641" r:id="rId12"/>
    <p:sldId id="642" r:id="rId13"/>
    <p:sldId id="276" r:id="rId14"/>
    <p:sldId id="294" r:id="rId15"/>
    <p:sldId id="297" r:id="rId16"/>
    <p:sldId id="354" r:id="rId17"/>
    <p:sldId id="643" r:id="rId18"/>
    <p:sldId id="408" r:id="rId19"/>
    <p:sldId id="418" r:id="rId20"/>
    <p:sldId id="409" r:id="rId21"/>
    <p:sldId id="630" r:id="rId22"/>
    <p:sldId id="342" r:id="rId23"/>
    <p:sldId id="343" r:id="rId24"/>
    <p:sldId id="344" r:id="rId25"/>
    <p:sldId id="345" r:id="rId26"/>
    <p:sldId id="346" r:id="rId27"/>
    <p:sldId id="347" r:id="rId28"/>
    <p:sldId id="348" r:id="rId29"/>
    <p:sldId id="349" r:id="rId30"/>
    <p:sldId id="350" r:id="rId31"/>
    <p:sldId id="352" r:id="rId32"/>
    <p:sldId id="633" r:id="rId33"/>
    <p:sldId id="631" r:id="rId34"/>
    <p:sldId id="629" r:id="rId35"/>
    <p:sldId id="635" r:id="rId36"/>
    <p:sldId id="300" r:id="rId37"/>
    <p:sldId id="339" r:id="rId38"/>
    <p:sldId id="340" r:id="rId39"/>
    <p:sldId id="637" r:id="rId40"/>
    <p:sldId id="34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BBBEB"/>
    <a:srgbClr val="F05B78"/>
    <a:srgbClr val="FFE46D"/>
    <a:srgbClr val="291B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C5BE61-D3E8-4E5C-9C74-71509B73EE1C}" v="61" dt="2023-09-19T14:50:38.2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85714" autoAdjust="0"/>
  </p:normalViewPr>
  <p:slideViewPr>
    <p:cSldViewPr snapToGrid="0">
      <p:cViewPr varScale="1">
        <p:scale>
          <a:sx n="86" d="100"/>
          <a:sy n="86" d="100"/>
        </p:scale>
        <p:origin x="1012" y="280"/>
      </p:cViewPr>
      <p:guideLst/>
    </p:cSldViewPr>
  </p:slideViewPr>
  <p:notesTextViewPr>
    <p:cViewPr>
      <p:scale>
        <a:sx n="1" d="1"/>
        <a:sy n="1" d="1"/>
      </p:scale>
      <p:origin x="0" y="0"/>
    </p:cViewPr>
  </p:notesTextViewPr>
  <p:sorterViewPr>
    <p:cViewPr>
      <p:scale>
        <a:sx n="140" d="100"/>
        <a:sy n="140" d="100"/>
      </p:scale>
      <p:origin x="0" y="0"/>
    </p:cViewPr>
  </p:sorterViewPr>
  <p:notesViewPr>
    <p:cSldViewPr snapToGrid="0">
      <p:cViewPr varScale="1">
        <p:scale>
          <a:sx n="82" d="100"/>
          <a:sy n="82" d="100"/>
        </p:scale>
        <p:origin x="3876"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5/10/relationships/revisionInfo" Target="revisionInfo.xml"/><Relationship Id="rId50"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2F76AB-4BE9-4F24-A397-8CCD9462BDF2}"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pt>
    <dgm:pt modelId="{30B8CF8C-94EA-4A23-A6C6-4C6593431779}">
      <dgm:prSet phldrT="[Text]"/>
      <dgm:spPr/>
      <dgm:t>
        <a:bodyPr/>
        <a:lstStyle/>
        <a:p>
          <a:pPr>
            <a:lnSpc>
              <a:spcPct val="100000"/>
            </a:lnSpc>
            <a:defRPr cap="all"/>
          </a:pPr>
          <a:r>
            <a:rPr lang="en-US" cap="none" dirty="0"/>
            <a:t>Sensory</a:t>
          </a:r>
          <a:endParaRPr lang="en-US" dirty="0"/>
        </a:p>
      </dgm:t>
    </dgm:pt>
    <dgm:pt modelId="{62D00BEF-B4A3-48DA-99DE-45038005A543}" type="parTrans" cxnId="{0F8E2603-5C56-4F9C-A4A2-DB1CAC8215FE}">
      <dgm:prSet/>
      <dgm:spPr/>
      <dgm:t>
        <a:bodyPr/>
        <a:lstStyle/>
        <a:p>
          <a:endParaRPr lang="en-US"/>
        </a:p>
      </dgm:t>
    </dgm:pt>
    <dgm:pt modelId="{C367C45C-41DC-4F09-8C03-2A7599428CBC}" type="sibTrans" cxnId="{0F8E2603-5C56-4F9C-A4A2-DB1CAC8215FE}">
      <dgm:prSet/>
      <dgm:spPr/>
      <dgm:t>
        <a:bodyPr/>
        <a:lstStyle/>
        <a:p>
          <a:endParaRPr lang="en-US"/>
        </a:p>
      </dgm:t>
    </dgm:pt>
    <dgm:pt modelId="{108FA4B1-FDF5-4294-8AB0-E10B0E1F27E1}">
      <dgm:prSet phldrT="[Text]"/>
      <dgm:spPr/>
      <dgm:t>
        <a:bodyPr/>
        <a:lstStyle/>
        <a:p>
          <a:pPr>
            <a:lnSpc>
              <a:spcPct val="100000"/>
            </a:lnSpc>
            <a:defRPr cap="all"/>
          </a:pPr>
          <a:r>
            <a:rPr lang="en-US" cap="none" dirty="0"/>
            <a:t>Emotional</a:t>
          </a:r>
          <a:endParaRPr lang="en-US" dirty="0"/>
        </a:p>
      </dgm:t>
    </dgm:pt>
    <dgm:pt modelId="{712BB105-2B12-4819-9906-4F2A9B15B202}" type="parTrans" cxnId="{78A7D943-D021-42DA-842C-6D4BE2032074}">
      <dgm:prSet/>
      <dgm:spPr/>
      <dgm:t>
        <a:bodyPr/>
        <a:lstStyle/>
        <a:p>
          <a:endParaRPr lang="en-US"/>
        </a:p>
      </dgm:t>
    </dgm:pt>
    <dgm:pt modelId="{0DE13293-D55D-4C05-8228-B4F098CB52D5}" type="sibTrans" cxnId="{78A7D943-D021-42DA-842C-6D4BE2032074}">
      <dgm:prSet/>
      <dgm:spPr/>
      <dgm:t>
        <a:bodyPr/>
        <a:lstStyle/>
        <a:p>
          <a:endParaRPr lang="en-US"/>
        </a:p>
      </dgm:t>
    </dgm:pt>
    <dgm:pt modelId="{D0943A57-48B1-422B-A296-E9DDC8ED2531}">
      <dgm:prSet phldrT="[Text]"/>
      <dgm:spPr/>
      <dgm:t>
        <a:bodyPr/>
        <a:lstStyle/>
        <a:p>
          <a:pPr>
            <a:lnSpc>
              <a:spcPct val="100000"/>
            </a:lnSpc>
            <a:defRPr cap="all"/>
          </a:pPr>
          <a:r>
            <a:rPr lang="en-US" cap="none" dirty="0"/>
            <a:t>Spiritual</a:t>
          </a:r>
          <a:endParaRPr lang="en-US" dirty="0"/>
        </a:p>
      </dgm:t>
    </dgm:pt>
    <dgm:pt modelId="{F7572DEF-FA6E-4C96-BC8D-6B137B97FD2E}" type="parTrans" cxnId="{DFEA9510-F282-4D97-9581-5AD2380A26F9}">
      <dgm:prSet/>
      <dgm:spPr/>
      <dgm:t>
        <a:bodyPr/>
        <a:lstStyle/>
        <a:p>
          <a:endParaRPr lang="en-US"/>
        </a:p>
      </dgm:t>
    </dgm:pt>
    <dgm:pt modelId="{343136CD-331F-4A6E-AA5B-1D86D32ECB2D}" type="sibTrans" cxnId="{DFEA9510-F282-4D97-9581-5AD2380A26F9}">
      <dgm:prSet/>
      <dgm:spPr/>
      <dgm:t>
        <a:bodyPr/>
        <a:lstStyle/>
        <a:p>
          <a:endParaRPr lang="en-US"/>
        </a:p>
      </dgm:t>
    </dgm:pt>
    <dgm:pt modelId="{3B28ADB6-AD0E-499F-B642-3459DEBB27E9}">
      <dgm:prSet phldrT="[Text]"/>
      <dgm:spPr/>
      <dgm:t>
        <a:bodyPr/>
        <a:lstStyle/>
        <a:p>
          <a:pPr>
            <a:lnSpc>
              <a:spcPct val="100000"/>
            </a:lnSpc>
            <a:defRPr cap="all"/>
          </a:pPr>
          <a:r>
            <a:rPr lang="en-US" cap="none" dirty="0"/>
            <a:t>Physical</a:t>
          </a:r>
          <a:endParaRPr lang="en-US" dirty="0"/>
        </a:p>
      </dgm:t>
    </dgm:pt>
    <dgm:pt modelId="{6B88FB4B-3EDB-46ED-A920-48D64916BB0C}" type="parTrans" cxnId="{6D49E000-2377-4643-919C-0DBA3AE6F9D2}">
      <dgm:prSet/>
      <dgm:spPr/>
      <dgm:t>
        <a:bodyPr/>
        <a:lstStyle/>
        <a:p>
          <a:endParaRPr lang="en-US"/>
        </a:p>
      </dgm:t>
    </dgm:pt>
    <dgm:pt modelId="{A0FD7044-62C8-4778-980C-0E384933E737}" type="sibTrans" cxnId="{6D49E000-2377-4643-919C-0DBA3AE6F9D2}">
      <dgm:prSet/>
      <dgm:spPr/>
      <dgm:t>
        <a:bodyPr/>
        <a:lstStyle/>
        <a:p>
          <a:endParaRPr lang="en-US"/>
        </a:p>
      </dgm:t>
    </dgm:pt>
    <dgm:pt modelId="{E0FE3D24-8023-43B6-A338-AC15AE9980A1}">
      <dgm:prSet phldrT="[Text]"/>
      <dgm:spPr/>
      <dgm:t>
        <a:bodyPr/>
        <a:lstStyle/>
        <a:p>
          <a:pPr>
            <a:lnSpc>
              <a:spcPct val="100000"/>
            </a:lnSpc>
            <a:defRPr cap="all"/>
          </a:pPr>
          <a:r>
            <a:rPr lang="en-US" cap="none" dirty="0"/>
            <a:t>Social</a:t>
          </a:r>
          <a:endParaRPr lang="en-US" dirty="0"/>
        </a:p>
      </dgm:t>
    </dgm:pt>
    <dgm:pt modelId="{891F4928-F850-4860-9831-27C9EB293574}" type="parTrans" cxnId="{7D9A8E1D-8974-48FF-938A-E2F8A7E3D481}">
      <dgm:prSet/>
      <dgm:spPr/>
      <dgm:t>
        <a:bodyPr/>
        <a:lstStyle/>
        <a:p>
          <a:endParaRPr lang="en-US"/>
        </a:p>
      </dgm:t>
    </dgm:pt>
    <dgm:pt modelId="{F8C0492A-E2C0-4DB6-BEE1-E037256E18BF}" type="sibTrans" cxnId="{7D9A8E1D-8974-48FF-938A-E2F8A7E3D481}">
      <dgm:prSet/>
      <dgm:spPr/>
      <dgm:t>
        <a:bodyPr/>
        <a:lstStyle/>
        <a:p>
          <a:endParaRPr lang="en-US"/>
        </a:p>
      </dgm:t>
    </dgm:pt>
    <dgm:pt modelId="{CC39EEAE-681C-48B1-90C3-C039F1097F3B}" type="pres">
      <dgm:prSet presAssocID="{252F76AB-4BE9-4F24-A397-8CCD9462BDF2}" presName="root" presStyleCnt="0">
        <dgm:presLayoutVars>
          <dgm:dir/>
          <dgm:resizeHandles val="exact"/>
        </dgm:presLayoutVars>
      </dgm:prSet>
      <dgm:spPr/>
    </dgm:pt>
    <dgm:pt modelId="{DB708F90-8F6B-4925-B2B7-EFD3D8165592}" type="pres">
      <dgm:prSet presAssocID="{30B8CF8C-94EA-4A23-A6C6-4C6593431779}" presName="compNode" presStyleCnt="0"/>
      <dgm:spPr/>
    </dgm:pt>
    <dgm:pt modelId="{D7CFC455-ED93-4688-9434-378E8EA84F70}" type="pres">
      <dgm:prSet presAssocID="{30B8CF8C-94EA-4A23-A6C6-4C6593431779}" presName="iconBgRect" presStyleLbl="bgShp" presStyleIdx="0" presStyleCnt="5"/>
      <dgm:spPr/>
    </dgm:pt>
    <dgm:pt modelId="{42D67166-5082-4608-B4D9-2947F082E3E4}" type="pres">
      <dgm:prSet presAssocID="{30B8CF8C-94EA-4A23-A6C6-4C659343177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ye"/>
        </a:ext>
      </dgm:extLst>
    </dgm:pt>
    <dgm:pt modelId="{F6BB798D-2786-4A35-8876-73388AFDA580}" type="pres">
      <dgm:prSet presAssocID="{30B8CF8C-94EA-4A23-A6C6-4C6593431779}" presName="spaceRect" presStyleCnt="0"/>
      <dgm:spPr/>
    </dgm:pt>
    <dgm:pt modelId="{5A805B18-A92A-48E9-9198-55C7FCFCF734}" type="pres">
      <dgm:prSet presAssocID="{30B8CF8C-94EA-4A23-A6C6-4C6593431779}" presName="textRect" presStyleLbl="revTx" presStyleIdx="0" presStyleCnt="5">
        <dgm:presLayoutVars>
          <dgm:chMax val="1"/>
          <dgm:chPref val="1"/>
        </dgm:presLayoutVars>
      </dgm:prSet>
      <dgm:spPr/>
    </dgm:pt>
    <dgm:pt modelId="{1DA18641-2C76-48B6-84BC-37BE3F8889B0}" type="pres">
      <dgm:prSet presAssocID="{C367C45C-41DC-4F09-8C03-2A7599428CBC}" presName="sibTrans" presStyleCnt="0"/>
      <dgm:spPr/>
    </dgm:pt>
    <dgm:pt modelId="{AC07AD53-6379-43A2-9E79-259D0399407B}" type="pres">
      <dgm:prSet presAssocID="{108FA4B1-FDF5-4294-8AB0-E10B0E1F27E1}" presName="compNode" presStyleCnt="0"/>
      <dgm:spPr/>
    </dgm:pt>
    <dgm:pt modelId="{82889AB3-61F4-408B-A5FE-1A0EEEDCBB74}" type="pres">
      <dgm:prSet presAssocID="{108FA4B1-FDF5-4294-8AB0-E10B0E1F27E1}" presName="iconBgRect" presStyleLbl="bgShp" presStyleIdx="1" presStyleCnt="5"/>
      <dgm:spPr/>
    </dgm:pt>
    <dgm:pt modelId="{0717759A-3EE5-4715-868D-B117D986B81A}" type="pres">
      <dgm:prSet presAssocID="{108FA4B1-FDF5-4294-8AB0-E10B0E1F27E1}"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rt"/>
        </a:ext>
      </dgm:extLst>
    </dgm:pt>
    <dgm:pt modelId="{7BC78129-1709-440A-9A11-70915FC9F231}" type="pres">
      <dgm:prSet presAssocID="{108FA4B1-FDF5-4294-8AB0-E10B0E1F27E1}" presName="spaceRect" presStyleCnt="0"/>
      <dgm:spPr/>
    </dgm:pt>
    <dgm:pt modelId="{32A37848-5E3E-46A5-9032-C551FB443F61}" type="pres">
      <dgm:prSet presAssocID="{108FA4B1-FDF5-4294-8AB0-E10B0E1F27E1}" presName="textRect" presStyleLbl="revTx" presStyleIdx="1" presStyleCnt="5">
        <dgm:presLayoutVars>
          <dgm:chMax val="1"/>
          <dgm:chPref val="1"/>
        </dgm:presLayoutVars>
      </dgm:prSet>
      <dgm:spPr/>
    </dgm:pt>
    <dgm:pt modelId="{44991A2F-3F6D-4CF0-92C5-DB84C3CA3D3B}" type="pres">
      <dgm:prSet presAssocID="{0DE13293-D55D-4C05-8228-B4F098CB52D5}" presName="sibTrans" presStyleCnt="0"/>
      <dgm:spPr/>
    </dgm:pt>
    <dgm:pt modelId="{A0CC6E36-CCD7-4DD2-A9BA-860621E37640}" type="pres">
      <dgm:prSet presAssocID="{D0943A57-48B1-422B-A296-E9DDC8ED2531}" presName="compNode" presStyleCnt="0"/>
      <dgm:spPr/>
    </dgm:pt>
    <dgm:pt modelId="{99F4F0E7-ED77-4B50-AE08-7F09F664B6ED}" type="pres">
      <dgm:prSet presAssocID="{D0943A57-48B1-422B-A296-E9DDC8ED2531}" presName="iconBgRect" presStyleLbl="bgShp" presStyleIdx="2" presStyleCnt="5"/>
      <dgm:spPr/>
    </dgm:pt>
    <dgm:pt modelId="{F5A2419E-76F1-4080-B7D2-BDCB663874D8}" type="pres">
      <dgm:prSet presAssocID="{D0943A57-48B1-422B-A296-E9DDC8ED253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lant"/>
        </a:ext>
      </dgm:extLst>
    </dgm:pt>
    <dgm:pt modelId="{74006F0D-E3B1-4854-8CA1-2B27C19A325D}" type="pres">
      <dgm:prSet presAssocID="{D0943A57-48B1-422B-A296-E9DDC8ED2531}" presName="spaceRect" presStyleCnt="0"/>
      <dgm:spPr/>
    </dgm:pt>
    <dgm:pt modelId="{E6ED4331-0358-409E-82D1-71837C44B77E}" type="pres">
      <dgm:prSet presAssocID="{D0943A57-48B1-422B-A296-E9DDC8ED2531}" presName="textRect" presStyleLbl="revTx" presStyleIdx="2" presStyleCnt="5">
        <dgm:presLayoutVars>
          <dgm:chMax val="1"/>
          <dgm:chPref val="1"/>
        </dgm:presLayoutVars>
      </dgm:prSet>
      <dgm:spPr/>
    </dgm:pt>
    <dgm:pt modelId="{B489754B-58EF-4293-9363-5795547E074C}" type="pres">
      <dgm:prSet presAssocID="{343136CD-331F-4A6E-AA5B-1D86D32ECB2D}" presName="sibTrans" presStyleCnt="0"/>
      <dgm:spPr/>
    </dgm:pt>
    <dgm:pt modelId="{999C447C-0587-491A-A65B-8E3FC4ED2E11}" type="pres">
      <dgm:prSet presAssocID="{3B28ADB6-AD0E-499F-B642-3459DEBB27E9}" presName="compNode" presStyleCnt="0"/>
      <dgm:spPr/>
    </dgm:pt>
    <dgm:pt modelId="{F38D8156-B4AC-4C3F-9568-46132DDE3EA1}" type="pres">
      <dgm:prSet presAssocID="{3B28ADB6-AD0E-499F-B642-3459DEBB27E9}" presName="iconBgRect" presStyleLbl="bgShp" presStyleIdx="3" presStyleCnt="5"/>
      <dgm:spPr/>
    </dgm:pt>
    <dgm:pt modelId="{18AC85C3-FCD0-4C42-9D59-186DFB3D3BA9}" type="pres">
      <dgm:prSet presAssocID="{3B28ADB6-AD0E-499F-B642-3459DEBB27E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dy Builder"/>
        </a:ext>
      </dgm:extLst>
    </dgm:pt>
    <dgm:pt modelId="{A72880C9-E60B-47EE-AD59-B23C87D78FA0}" type="pres">
      <dgm:prSet presAssocID="{3B28ADB6-AD0E-499F-B642-3459DEBB27E9}" presName="spaceRect" presStyleCnt="0"/>
      <dgm:spPr/>
    </dgm:pt>
    <dgm:pt modelId="{160996A4-AFF6-431D-977A-703A0139AA04}" type="pres">
      <dgm:prSet presAssocID="{3B28ADB6-AD0E-499F-B642-3459DEBB27E9}" presName="textRect" presStyleLbl="revTx" presStyleIdx="3" presStyleCnt="5">
        <dgm:presLayoutVars>
          <dgm:chMax val="1"/>
          <dgm:chPref val="1"/>
        </dgm:presLayoutVars>
      </dgm:prSet>
      <dgm:spPr/>
    </dgm:pt>
    <dgm:pt modelId="{46E5AB7D-211C-471E-8B79-527BF92BFD1A}" type="pres">
      <dgm:prSet presAssocID="{A0FD7044-62C8-4778-980C-0E384933E737}" presName="sibTrans" presStyleCnt="0"/>
      <dgm:spPr/>
    </dgm:pt>
    <dgm:pt modelId="{72DC7130-F0F5-41CB-AE8A-BBD8A3130577}" type="pres">
      <dgm:prSet presAssocID="{E0FE3D24-8023-43B6-A338-AC15AE9980A1}" presName="compNode" presStyleCnt="0"/>
      <dgm:spPr/>
    </dgm:pt>
    <dgm:pt modelId="{E10B6C65-2409-4304-80D6-99A99A518D0F}" type="pres">
      <dgm:prSet presAssocID="{E0FE3D24-8023-43B6-A338-AC15AE9980A1}" presName="iconBgRect" presStyleLbl="bgShp" presStyleIdx="4" presStyleCnt="5"/>
      <dgm:spPr/>
    </dgm:pt>
    <dgm:pt modelId="{A24574BE-7776-4876-ACA9-3B7235F5DAED}" type="pres">
      <dgm:prSet presAssocID="{E0FE3D24-8023-43B6-A338-AC15AE9980A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ocial Network"/>
        </a:ext>
      </dgm:extLst>
    </dgm:pt>
    <dgm:pt modelId="{74E9626D-0CCF-42A9-ADA6-E6E850A50507}" type="pres">
      <dgm:prSet presAssocID="{E0FE3D24-8023-43B6-A338-AC15AE9980A1}" presName="spaceRect" presStyleCnt="0"/>
      <dgm:spPr/>
    </dgm:pt>
    <dgm:pt modelId="{8764507B-176B-4334-8EF4-6D50E6C72EB9}" type="pres">
      <dgm:prSet presAssocID="{E0FE3D24-8023-43B6-A338-AC15AE9980A1}" presName="textRect" presStyleLbl="revTx" presStyleIdx="4" presStyleCnt="5">
        <dgm:presLayoutVars>
          <dgm:chMax val="1"/>
          <dgm:chPref val="1"/>
        </dgm:presLayoutVars>
      </dgm:prSet>
      <dgm:spPr/>
    </dgm:pt>
  </dgm:ptLst>
  <dgm:cxnLst>
    <dgm:cxn modelId="{6D49E000-2377-4643-919C-0DBA3AE6F9D2}" srcId="{252F76AB-4BE9-4F24-A397-8CCD9462BDF2}" destId="{3B28ADB6-AD0E-499F-B642-3459DEBB27E9}" srcOrd="3" destOrd="0" parTransId="{6B88FB4B-3EDB-46ED-A920-48D64916BB0C}" sibTransId="{A0FD7044-62C8-4778-980C-0E384933E737}"/>
    <dgm:cxn modelId="{0F8E2603-5C56-4F9C-A4A2-DB1CAC8215FE}" srcId="{252F76AB-4BE9-4F24-A397-8CCD9462BDF2}" destId="{30B8CF8C-94EA-4A23-A6C6-4C6593431779}" srcOrd="0" destOrd="0" parTransId="{62D00BEF-B4A3-48DA-99DE-45038005A543}" sibTransId="{C367C45C-41DC-4F09-8C03-2A7599428CBC}"/>
    <dgm:cxn modelId="{5301CE08-2F7A-40A2-BAAA-93014E36A6E1}" type="presOf" srcId="{252F76AB-4BE9-4F24-A397-8CCD9462BDF2}" destId="{CC39EEAE-681C-48B1-90C3-C039F1097F3B}" srcOrd="0" destOrd="0" presId="urn:microsoft.com/office/officeart/2018/5/layout/IconCircleLabelList"/>
    <dgm:cxn modelId="{DFEA9510-F282-4D97-9581-5AD2380A26F9}" srcId="{252F76AB-4BE9-4F24-A397-8CCD9462BDF2}" destId="{D0943A57-48B1-422B-A296-E9DDC8ED2531}" srcOrd="2" destOrd="0" parTransId="{F7572DEF-FA6E-4C96-BC8D-6B137B97FD2E}" sibTransId="{343136CD-331F-4A6E-AA5B-1D86D32ECB2D}"/>
    <dgm:cxn modelId="{7D9A8E1D-8974-48FF-938A-E2F8A7E3D481}" srcId="{252F76AB-4BE9-4F24-A397-8CCD9462BDF2}" destId="{E0FE3D24-8023-43B6-A338-AC15AE9980A1}" srcOrd="4" destOrd="0" parTransId="{891F4928-F850-4860-9831-27C9EB293574}" sibTransId="{F8C0492A-E2C0-4DB6-BEE1-E037256E18BF}"/>
    <dgm:cxn modelId="{64AC8333-2C7B-4ECD-8115-D51827AB53EE}" type="presOf" srcId="{3B28ADB6-AD0E-499F-B642-3459DEBB27E9}" destId="{160996A4-AFF6-431D-977A-703A0139AA04}" srcOrd="0" destOrd="0" presId="urn:microsoft.com/office/officeart/2018/5/layout/IconCircleLabelList"/>
    <dgm:cxn modelId="{78A7D943-D021-42DA-842C-6D4BE2032074}" srcId="{252F76AB-4BE9-4F24-A397-8CCD9462BDF2}" destId="{108FA4B1-FDF5-4294-8AB0-E10B0E1F27E1}" srcOrd="1" destOrd="0" parTransId="{712BB105-2B12-4819-9906-4F2A9B15B202}" sibTransId="{0DE13293-D55D-4C05-8228-B4F098CB52D5}"/>
    <dgm:cxn modelId="{50629248-E9CE-4BE8-89AE-86297A6BF488}" type="presOf" srcId="{108FA4B1-FDF5-4294-8AB0-E10B0E1F27E1}" destId="{32A37848-5E3E-46A5-9032-C551FB443F61}" srcOrd="0" destOrd="0" presId="urn:microsoft.com/office/officeart/2018/5/layout/IconCircleLabelList"/>
    <dgm:cxn modelId="{5EEAE56B-2E65-4170-B808-D7E1E3874633}" type="presOf" srcId="{30B8CF8C-94EA-4A23-A6C6-4C6593431779}" destId="{5A805B18-A92A-48E9-9198-55C7FCFCF734}" srcOrd="0" destOrd="0" presId="urn:microsoft.com/office/officeart/2018/5/layout/IconCircleLabelList"/>
    <dgm:cxn modelId="{C85274E4-8EF3-4409-8700-60D65BE4C114}" type="presOf" srcId="{E0FE3D24-8023-43B6-A338-AC15AE9980A1}" destId="{8764507B-176B-4334-8EF4-6D50E6C72EB9}" srcOrd="0" destOrd="0" presId="urn:microsoft.com/office/officeart/2018/5/layout/IconCircleLabelList"/>
    <dgm:cxn modelId="{D09CB7EC-7D24-4586-B928-BB096165CA46}" type="presOf" srcId="{D0943A57-48B1-422B-A296-E9DDC8ED2531}" destId="{E6ED4331-0358-409E-82D1-71837C44B77E}" srcOrd="0" destOrd="0" presId="urn:microsoft.com/office/officeart/2018/5/layout/IconCircleLabelList"/>
    <dgm:cxn modelId="{55961FBB-4C2D-427A-9CE4-FABF424C3A4A}" type="presParOf" srcId="{CC39EEAE-681C-48B1-90C3-C039F1097F3B}" destId="{DB708F90-8F6B-4925-B2B7-EFD3D8165592}" srcOrd="0" destOrd="0" presId="urn:microsoft.com/office/officeart/2018/5/layout/IconCircleLabelList"/>
    <dgm:cxn modelId="{1EA35E04-D817-453E-82F1-16875B326B2C}" type="presParOf" srcId="{DB708F90-8F6B-4925-B2B7-EFD3D8165592}" destId="{D7CFC455-ED93-4688-9434-378E8EA84F70}" srcOrd="0" destOrd="0" presId="urn:microsoft.com/office/officeart/2018/5/layout/IconCircleLabelList"/>
    <dgm:cxn modelId="{60000C85-14CE-4127-BF68-5A25A44B20AD}" type="presParOf" srcId="{DB708F90-8F6B-4925-B2B7-EFD3D8165592}" destId="{42D67166-5082-4608-B4D9-2947F082E3E4}" srcOrd="1" destOrd="0" presId="urn:microsoft.com/office/officeart/2018/5/layout/IconCircleLabelList"/>
    <dgm:cxn modelId="{2847A2C4-71EB-4BAF-A09B-867CBB703587}" type="presParOf" srcId="{DB708F90-8F6B-4925-B2B7-EFD3D8165592}" destId="{F6BB798D-2786-4A35-8876-73388AFDA580}" srcOrd="2" destOrd="0" presId="urn:microsoft.com/office/officeart/2018/5/layout/IconCircleLabelList"/>
    <dgm:cxn modelId="{9AD3D63B-F0C7-4AFD-885D-4270100A181B}" type="presParOf" srcId="{DB708F90-8F6B-4925-B2B7-EFD3D8165592}" destId="{5A805B18-A92A-48E9-9198-55C7FCFCF734}" srcOrd="3" destOrd="0" presId="urn:microsoft.com/office/officeart/2018/5/layout/IconCircleLabelList"/>
    <dgm:cxn modelId="{E626ED68-269D-4DE6-AF94-D466D7844EB5}" type="presParOf" srcId="{CC39EEAE-681C-48B1-90C3-C039F1097F3B}" destId="{1DA18641-2C76-48B6-84BC-37BE3F8889B0}" srcOrd="1" destOrd="0" presId="urn:microsoft.com/office/officeart/2018/5/layout/IconCircleLabelList"/>
    <dgm:cxn modelId="{3075C2C0-FC55-4681-BCFE-6C263B02FD8B}" type="presParOf" srcId="{CC39EEAE-681C-48B1-90C3-C039F1097F3B}" destId="{AC07AD53-6379-43A2-9E79-259D0399407B}" srcOrd="2" destOrd="0" presId="urn:microsoft.com/office/officeart/2018/5/layout/IconCircleLabelList"/>
    <dgm:cxn modelId="{DAC60389-7CBB-43CC-A625-60E61DC820BE}" type="presParOf" srcId="{AC07AD53-6379-43A2-9E79-259D0399407B}" destId="{82889AB3-61F4-408B-A5FE-1A0EEEDCBB74}" srcOrd="0" destOrd="0" presId="urn:microsoft.com/office/officeart/2018/5/layout/IconCircleLabelList"/>
    <dgm:cxn modelId="{3B083715-58C4-4535-BA2E-438E76A0D32F}" type="presParOf" srcId="{AC07AD53-6379-43A2-9E79-259D0399407B}" destId="{0717759A-3EE5-4715-868D-B117D986B81A}" srcOrd="1" destOrd="0" presId="urn:microsoft.com/office/officeart/2018/5/layout/IconCircleLabelList"/>
    <dgm:cxn modelId="{6C5FFC24-DD81-4FE3-B31E-D4BDC5903BE6}" type="presParOf" srcId="{AC07AD53-6379-43A2-9E79-259D0399407B}" destId="{7BC78129-1709-440A-9A11-70915FC9F231}" srcOrd="2" destOrd="0" presId="urn:microsoft.com/office/officeart/2018/5/layout/IconCircleLabelList"/>
    <dgm:cxn modelId="{BDFA8738-1A98-4553-A1F0-B03BAA1B1D29}" type="presParOf" srcId="{AC07AD53-6379-43A2-9E79-259D0399407B}" destId="{32A37848-5E3E-46A5-9032-C551FB443F61}" srcOrd="3" destOrd="0" presId="urn:microsoft.com/office/officeart/2018/5/layout/IconCircleLabelList"/>
    <dgm:cxn modelId="{498459DA-BC02-433C-BCA0-6E15D712194D}" type="presParOf" srcId="{CC39EEAE-681C-48B1-90C3-C039F1097F3B}" destId="{44991A2F-3F6D-4CF0-92C5-DB84C3CA3D3B}" srcOrd="3" destOrd="0" presId="urn:microsoft.com/office/officeart/2018/5/layout/IconCircleLabelList"/>
    <dgm:cxn modelId="{AF2AB2F1-9E3B-4A8C-975F-A5AEB87CB4F0}" type="presParOf" srcId="{CC39EEAE-681C-48B1-90C3-C039F1097F3B}" destId="{A0CC6E36-CCD7-4DD2-A9BA-860621E37640}" srcOrd="4" destOrd="0" presId="urn:microsoft.com/office/officeart/2018/5/layout/IconCircleLabelList"/>
    <dgm:cxn modelId="{43EADD37-67F5-4124-B9C0-82C9D51C1FA1}" type="presParOf" srcId="{A0CC6E36-CCD7-4DD2-A9BA-860621E37640}" destId="{99F4F0E7-ED77-4B50-AE08-7F09F664B6ED}" srcOrd="0" destOrd="0" presId="urn:microsoft.com/office/officeart/2018/5/layout/IconCircleLabelList"/>
    <dgm:cxn modelId="{DA5363C0-4B63-4BD3-BD07-0BA3C308FFA4}" type="presParOf" srcId="{A0CC6E36-CCD7-4DD2-A9BA-860621E37640}" destId="{F5A2419E-76F1-4080-B7D2-BDCB663874D8}" srcOrd="1" destOrd="0" presId="urn:microsoft.com/office/officeart/2018/5/layout/IconCircleLabelList"/>
    <dgm:cxn modelId="{45E32D45-ACB4-445E-B442-C517AF8EFF88}" type="presParOf" srcId="{A0CC6E36-CCD7-4DD2-A9BA-860621E37640}" destId="{74006F0D-E3B1-4854-8CA1-2B27C19A325D}" srcOrd="2" destOrd="0" presId="urn:microsoft.com/office/officeart/2018/5/layout/IconCircleLabelList"/>
    <dgm:cxn modelId="{668598A5-D776-4048-9527-EFF5657702CE}" type="presParOf" srcId="{A0CC6E36-CCD7-4DD2-A9BA-860621E37640}" destId="{E6ED4331-0358-409E-82D1-71837C44B77E}" srcOrd="3" destOrd="0" presId="urn:microsoft.com/office/officeart/2018/5/layout/IconCircleLabelList"/>
    <dgm:cxn modelId="{BF0DE581-9945-416B-9810-75E533C10DC2}" type="presParOf" srcId="{CC39EEAE-681C-48B1-90C3-C039F1097F3B}" destId="{B489754B-58EF-4293-9363-5795547E074C}" srcOrd="5" destOrd="0" presId="urn:microsoft.com/office/officeart/2018/5/layout/IconCircleLabelList"/>
    <dgm:cxn modelId="{05F45F30-EAA8-410D-9E2A-4E66339D87F0}" type="presParOf" srcId="{CC39EEAE-681C-48B1-90C3-C039F1097F3B}" destId="{999C447C-0587-491A-A65B-8E3FC4ED2E11}" srcOrd="6" destOrd="0" presId="urn:microsoft.com/office/officeart/2018/5/layout/IconCircleLabelList"/>
    <dgm:cxn modelId="{840F8D19-0B6B-491A-86D6-BBA6F6E82941}" type="presParOf" srcId="{999C447C-0587-491A-A65B-8E3FC4ED2E11}" destId="{F38D8156-B4AC-4C3F-9568-46132DDE3EA1}" srcOrd="0" destOrd="0" presId="urn:microsoft.com/office/officeart/2018/5/layout/IconCircleLabelList"/>
    <dgm:cxn modelId="{6F042D71-B050-4162-9C6A-B2A866797EE5}" type="presParOf" srcId="{999C447C-0587-491A-A65B-8E3FC4ED2E11}" destId="{18AC85C3-FCD0-4C42-9D59-186DFB3D3BA9}" srcOrd="1" destOrd="0" presId="urn:microsoft.com/office/officeart/2018/5/layout/IconCircleLabelList"/>
    <dgm:cxn modelId="{7DFCBDDB-F0D9-4E82-8BFF-82DFAC5ED52A}" type="presParOf" srcId="{999C447C-0587-491A-A65B-8E3FC4ED2E11}" destId="{A72880C9-E60B-47EE-AD59-B23C87D78FA0}" srcOrd="2" destOrd="0" presId="urn:microsoft.com/office/officeart/2018/5/layout/IconCircleLabelList"/>
    <dgm:cxn modelId="{98621A44-8C3B-4B32-812D-4B3BB54FB3E0}" type="presParOf" srcId="{999C447C-0587-491A-A65B-8E3FC4ED2E11}" destId="{160996A4-AFF6-431D-977A-703A0139AA04}" srcOrd="3" destOrd="0" presId="urn:microsoft.com/office/officeart/2018/5/layout/IconCircleLabelList"/>
    <dgm:cxn modelId="{306A36DC-D6F4-4A4F-87DD-2199AB71A73F}" type="presParOf" srcId="{CC39EEAE-681C-48B1-90C3-C039F1097F3B}" destId="{46E5AB7D-211C-471E-8B79-527BF92BFD1A}" srcOrd="7" destOrd="0" presId="urn:microsoft.com/office/officeart/2018/5/layout/IconCircleLabelList"/>
    <dgm:cxn modelId="{952B8EFC-36E4-4B60-8424-8E3DCB3B754E}" type="presParOf" srcId="{CC39EEAE-681C-48B1-90C3-C039F1097F3B}" destId="{72DC7130-F0F5-41CB-AE8A-BBD8A3130577}" srcOrd="8" destOrd="0" presId="urn:microsoft.com/office/officeart/2018/5/layout/IconCircleLabelList"/>
    <dgm:cxn modelId="{2D1BB8E4-8D9C-40F2-A4A7-CE793E0804CC}" type="presParOf" srcId="{72DC7130-F0F5-41CB-AE8A-BBD8A3130577}" destId="{E10B6C65-2409-4304-80D6-99A99A518D0F}" srcOrd="0" destOrd="0" presId="urn:microsoft.com/office/officeart/2018/5/layout/IconCircleLabelList"/>
    <dgm:cxn modelId="{D0D67D88-3C0D-4725-8C69-012F850AA59E}" type="presParOf" srcId="{72DC7130-F0F5-41CB-AE8A-BBD8A3130577}" destId="{A24574BE-7776-4876-ACA9-3B7235F5DAED}" srcOrd="1" destOrd="0" presId="urn:microsoft.com/office/officeart/2018/5/layout/IconCircleLabelList"/>
    <dgm:cxn modelId="{331BF3CB-DE8B-4249-8203-316C39263A7E}" type="presParOf" srcId="{72DC7130-F0F5-41CB-AE8A-BBD8A3130577}" destId="{74E9626D-0CCF-42A9-ADA6-E6E850A50507}" srcOrd="2" destOrd="0" presId="urn:microsoft.com/office/officeart/2018/5/layout/IconCircleLabelList"/>
    <dgm:cxn modelId="{689F71C1-46A2-4375-AC2E-D45B27B06C2B}" type="presParOf" srcId="{72DC7130-F0F5-41CB-AE8A-BBD8A3130577}" destId="{8764507B-176B-4334-8EF4-6D50E6C72EB9}"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CFC455-ED93-4688-9434-378E8EA84F70}">
      <dsp:nvSpPr>
        <dsp:cNvPr id="0" name=""/>
        <dsp:cNvSpPr/>
      </dsp:nvSpPr>
      <dsp:spPr>
        <a:xfrm>
          <a:off x="551573" y="1497"/>
          <a:ext cx="863173" cy="86317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D67166-5082-4608-B4D9-2947F082E3E4}">
      <dsp:nvSpPr>
        <dsp:cNvPr id="0" name=""/>
        <dsp:cNvSpPr/>
      </dsp:nvSpPr>
      <dsp:spPr>
        <a:xfrm>
          <a:off x="735528" y="185452"/>
          <a:ext cx="495263" cy="4952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A805B18-A92A-48E9-9198-55C7FCFCF734}">
      <dsp:nvSpPr>
        <dsp:cNvPr id="0" name=""/>
        <dsp:cNvSpPr/>
      </dsp:nvSpPr>
      <dsp:spPr>
        <a:xfrm>
          <a:off x="275641" y="1133528"/>
          <a:ext cx="1415039" cy="566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cap="none" dirty="0"/>
            <a:t>Sensory</a:t>
          </a:r>
          <a:endParaRPr lang="en-US" sz="2400" kern="1200" dirty="0"/>
        </a:p>
      </dsp:txBody>
      <dsp:txXfrm>
        <a:off x="275641" y="1133528"/>
        <a:ext cx="1415039" cy="566015"/>
      </dsp:txXfrm>
    </dsp:sp>
    <dsp:sp modelId="{82889AB3-61F4-408B-A5FE-1A0EEEDCBB74}">
      <dsp:nvSpPr>
        <dsp:cNvPr id="0" name=""/>
        <dsp:cNvSpPr/>
      </dsp:nvSpPr>
      <dsp:spPr>
        <a:xfrm>
          <a:off x="2214244" y="1497"/>
          <a:ext cx="863173" cy="86317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17759A-3EE5-4715-868D-B117D986B81A}">
      <dsp:nvSpPr>
        <dsp:cNvPr id="0" name=""/>
        <dsp:cNvSpPr/>
      </dsp:nvSpPr>
      <dsp:spPr>
        <a:xfrm>
          <a:off x="2398199" y="185452"/>
          <a:ext cx="495263" cy="4952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A37848-5E3E-46A5-9032-C551FB443F61}">
      <dsp:nvSpPr>
        <dsp:cNvPr id="0" name=""/>
        <dsp:cNvSpPr/>
      </dsp:nvSpPr>
      <dsp:spPr>
        <a:xfrm>
          <a:off x="1938311" y="1133528"/>
          <a:ext cx="1415039" cy="566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cap="none" dirty="0"/>
            <a:t>Emotional</a:t>
          </a:r>
          <a:endParaRPr lang="en-US" sz="2400" kern="1200" dirty="0"/>
        </a:p>
      </dsp:txBody>
      <dsp:txXfrm>
        <a:off x="1938311" y="1133528"/>
        <a:ext cx="1415039" cy="566015"/>
      </dsp:txXfrm>
    </dsp:sp>
    <dsp:sp modelId="{99F4F0E7-ED77-4B50-AE08-7F09F664B6ED}">
      <dsp:nvSpPr>
        <dsp:cNvPr id="0" name=""/>
        <dsp:cNvSpPr/>
      </dsp:nvSpPr>
      <dsp:spPr>
        <a:xfrm>
          <a:off x="3876915" y="1497"/>
          <a:ext cx="863173" cy="863173"/>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A2419E-76F1-4080-B7D2-BDCB663874D8}">
      <dsp:nvSpPr>
        <dsp:cNvPr id="0" name=""/>
        <dsp:cNvSpPr/>
      </dsp:nvSpPr>
      <dsp:spPr>
        <a:xfrm>
          <a:off x="4060870" y="185452"/>
          <a:ext cx="495263" cy="49526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ED4331-0358-409E-82D1-71837C44B77E}">
      <dsp:nvSpPr>
        <dsp:cNvPr id="0" name=""/>
        <dsp:cNvSpPr/>
      </dsp:nvSpPr>
      <dsp:spPr>
        <a:xfrm>
          <a:off x="3600982" y="1133528"/>
          <a:ext cx="1415039" cy="566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cap="none" dirty="0"/>
            <a:t>Spiritual</a:t>
          </a:r>
          <a:endParaRPr lang="en-US" sz="2400" kern="1200" dirty="0"/>
        </a:p>
      </dsp:txBody>
      <dsp:txXfrm>
        <a:off x="3600982" y="1133528"/>
        <a:ext cx="1415039" cy="566015"/>
      </dsp:txXfrm>
    </dsp:sp>
    <dsp:sp modelId="{F38D8156-B4AC-4C3F-9568-46132DDE3EA1}">
      <dsp:nvSpPr>
        <dsp:cNvPr id="0" name=""/>
        <dsp:cNvSpPr/>
      </dsp:nvSpPr>
      <dsp:spPr>
        <a:xfrm>
          <a:off x="1382909" y="2053304"/>
          <a:ext cx="863173" cy="863173"/>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AC85C3-FCD0-4C42-9D59-186DFB3D3BA9}">
      <dsp:nvSpPr>
        <dsp:cNvPr id="0" name=""/>
        <dsp:cNvSpPr/>
      </dsp:nvSpPr>
      <dsp:spPr>
        <a:xfrm>
          <a:off x="1566864" y="2237259"/>
          <a:ext cx="495263" cy="49526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60996A4-AFF6-431D-977A-703A0139AA04}">
      <dsp:nvSpPr>
        <dsp:cNvPr id="0" name=""/>
        <dsp:cNvSpPr/>
      </dsp:nvSpPr>
      <dsp:spPr>
        <a:xfrm>
          <a:off x="1106976" y="3185335"/>
          <a:ext cx="1415039" cy="566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cap="none" dirty="0"/>
            <a:t>Physical</a:t>
          </a:r>
          <a:endParaRPr lang="en-US" sz="2400" kern="1200" dirty="0"/>
        </a:p>
      </dsp:txBody>
      <dsp:txXfrm>
        <a:off x="1106976" y="3185335"/>
        <a:ext cx="1415039" cy="566015"/>
      </dsp:txXfrm>
    </dsp:sp>
    <dsp:sp modelId="{E10B6C65-2409-4304-80D6-99A99A518D0F}">
      <dsp:nvSpPr>
        <dsp:cNvPr id="0" name=""/>
        <dsp:cNvSpPr/>
      </dsp:nvSpPr>
      <dsp:spPr>
        <a:xfrm>
          <a:off x="3045580" y="2053304"/>
          <a:ext cx="863173" cy="863173"/>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4574BE-7776-4876-ACA9-3B7235F5DAED}">
      <dsp:nvSpPr>
        <dsp:cNvPr id="0" name=""/>
        <dsp:cNvSpPr/>
      </dsp:nvSpPr>
      <dsp:spPr>
        <a:xfrm>
          <a:off x="3229535" y="2237259"/>
          <a:ext cx="495263" cy="49526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764507B-176B-4334-8EF4-6D50E6C72EB9}">
      <dsp:nvSpPr>
        <dsp:cNvPr id="0" name=""/>
        <dsp:cNvSpPr/>
      </dsp:nvSpPr>
      <dsp:spPr>
        <a:xfrm>
          <a:off x="2769647" y="3185335"/>
          <a:ext cx="1415039" cy="566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cap="none" dirty="0"/>
            <a:t>Social</a:t>
          </a:r>
          <a:endParaRPr lang="en-US" sz="2400" kern="1200" dirty="0"/>
        </a:p>
      </dsp:txBody>
      <dsp:txXfrm>
        <a:off x="2769647" y="3185335"/>
        <a:ext cx="1415039" cy="566015"/>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471DB9-0DFD-4F8E-97BA-8257151C6F98}" type="datetimeFigureOut">
              <a:rPr lang="en-US" smtClean="0"/>
              <a:t>9/15/2025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F717BE-35AA-492C-A8FE-00299E471FC8}" type="slidenum">
              <a:rPr lang="en-US" smtClean="0"/>
              <a:t>‹#›</a:t>
            </a:fld>
            <a:endParaRPr lang="en-US"/>
          </a:p>
        </p:txBody>
      </p:sp>
    </p:spTree>
    <p:extLst>
      <p:ext uri="{BB962C8B-B14F-4D97-AF65-F5344CB8AC3E}">
        <p14:creationId xmlns:p14="http://schemas.microsoft.com/office/powerpoint/2010/main" val="191966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F717BE-35AA-492C-A8FE-00299E471FC8}" type="slidenum">
              <a:rPr lang="en-US" smtClean="0"/>
              <a:t>1</a:t>
            </a:fld>
            <a:endParaRPr lang="en-US"/>
          </a:p>
        </p:txBody>
      </p:sp>
    </p:spTree>
    <p:extLst>
      <p:ext uri="{BB962C8B-B14F-4D97-AF65-F5344CB8AC3E}">
        <p14:creationId xmlns:p14="http://schemas.microsoft.com/office/powerpoint/2010/main" val="2912348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0" name="Rectangle 3"/>
          <p:cNvSpPr>
            <a:spLocks noGrp="1" noChangeArrowheads="1"/>
          </p:cNvSpPr>
          <p:nvPr>
            <p:ph type="body" idx="1"/>
          </p:nvPr>
        </p:nvSpPr>
        <p:spPr/>
        <p:txBody>
          <a:bodyPr/>
          <a:lstStyle/>
          <a:p>
            <a:r>
              <a:rPr lang="en-US" sz="1800" b="1" dirty="0"/>
              <a:t>Review the slide:</a:t>
            </a:r>
          </a:p>
          <a:p>
            <a:pPr marL="285750" indent="-285750">
              <a:buFont typeface="Arial" panose="020B0604020202020204" pitchFamily="34" charset="0"/>
              <a:buChar char="•"/>
            </a:pPr>
            <a:r>
              <a:rPr lang="en-US" sz="1800" dirty="0"/>
              <a:t>With survivors of trauma there are certain areas or domains that are impacted. Many of the exact same domains in treaters are impacted by VT.</a:t>
            </a:r>
          </a:p>
          <a:p>
            <a:pPr marL="285750" indent="-285750">
              <a:buFont typeface="Arial" panose="020B0604020202020204" pitchFamily="34" charset="0"/>
              <a:buChar char="•"/>
            </a:pPr>
            <a:r>
              <a:rPr lang="en-US" sz="1800" dirty="0"/>
              <a:t>A core feature of VT is it’s impact on our basic sense of hope and our belief that our work and life has meaning. For some, this means cynicism about the world and the future. For others, it means a disrupted sense of spirituality, break in their beliefs about God or a higher power. </a:t>
            </a:r>
          </a:p>
          <a:p>
            <a:pPr marL="285750" indent="-285750">
              <a:buFont typeface="Arial" panose="020B0604020202020204" pitchFamily="34" charset="0"/>
              <a:buChar char="•"/>
            </a:pPr>
            <a:r>
              <a:rPr lang="en-US" sz="1800" dirty="0"/>
              <a:t>If we believe that the relationship is the primary agent of change, there are 2 sides to that relationship, the treater and the client. Both must be healthy for deep healing to happen. </a:t>
            </a:r>
          </a:p>
          <a:p>
            <a:pPr marL="285750" indent="-285750">
              <a:buFont typeface="Arial" panose="020B0604020202020204" pitchFamily="34" charset="0"/>
              <a:buChar char="•"/>
            </a:pPr>
            <a:r>
              <a:rPr lang="en-US" sz="1800" dirty="0"/>
              <a:t>Just like on an airplane, if the oxygen mask falls, you put it on yourself first, BEFORE your child. We need to take care of ourselves and our organizations need to help us do so, in order to do work that is sustainable and has quality and integrity. </a:t>
            </a:r>
          </a:p>
          <a:p>
            <a:pPr marL="285750" indent="-285750">
              <a:buFont typeface="Arial" panose="020B0604020202020204" pitchFamily="34" charset="0"/>
              <a:buChar char="•"/>
            </a:pPr>
            <a:r>
              <a:rPr lang="en-US" sz="1800" dirty="0"/>
              <a:t>From an attachment perspective, we need stability and continuity in relationships with clients. If people are burning out and leaving the organization quickly, this can’t happen. </a:t>
            </a:r>
          </a:p>
          <a:p>
            <a:pPr marL="285750" indent="-285750">
              <a:buFont typeface="Arial" panose="020B0604020202020204" pitchFamily="34" charset="0"/>
              <a:buChar char="•"/>
            </a:pPr>
            <a:r>
              <a:rPr lang="en-US" sz="1800" dirty="0"/>
              <a:t>The single most important factor in the success or failure of trauma work is the attention paid to the needs of the treater.</a:t>
            </a:r>
          </a:p>
          <a:p>
            <a:pPr marL="285750" indent="-285750">
              <a:buFont typeface="Arial" panose="020B0604020202020204" pitchFamily="34" charset="0"/>
              <a:buChar char="•"/>
            </a:pPr>
            <a:r>
              <a:rPr lang="en-US" sz="1800" dirty="0"/>
              <a:t>Addressing VT Is An Ethical Imperative. </a:t>
            </a:r>
          </a:p>
          <a:p>
            <a:pPr marL="285750" indent="-285750">
              <a:buFont typeface="Arial" panose="020B0604020202020204" pitchFamily="34" charset="0"/>
              <a:buChar char="•"/>
            </a:pPr>
            <a:r>
              <a:rPr lang="en-US" sz="1800" dirty="0"/>
              <a:t>VT can impact:</a:t>
            </a:r>
          </a:p>
          <a:p>
            <a:pPr marL="285750" indent="-285750">
              <a:buFont typeface="Arial" panose="020B0604020202020204" pitchFamily="34" charset="0"/>
              <a:buChar char="•"/>
            </a:pPr>
            <a:r>
              <a:rPr lang="en-US" sz="1800" dirty="0"/>
              <a:t>Our core sense of meaning and hope</a:t>
            </a:r>
          </a:p>
          <a:p>
            <a:pPr marL="285750" indent="-285750">
              <a:buFont typeface="Arial" panose="020B0604020202020204" pitchFamily="34" charset="0"/>
              <a:buChar char="•"/>
            </a:pPr>
            <a:r>
              <a:rPr lang="en-US" sz="1800" dirty="0"/>
              <a:t>Our identity and worldview </a:t>
            </a:r>
          </a:p>
          <a:p>
            <a:pPr marL="285750" indent="-285750">
              <a:buFont typeface="Arial" panose="020B0604020202020204" pitchFamily="34" charset="0"/>
              <a:buChar char="•"/>
            </a:pPr>
            <a:r>
              <a:rPr lang="en-US" sz="1800" dirty="0"/>
              <a:t>Our core beliefs about safety, trust, esteem, control, and intimacy </a:t>
            </a:r>
          </a:p>
          <a:p>
            <a:pPr marL="285750" indent="-285750">
              <a:buFont typeface="Arial" panose="020B0604020202020204" pitchFamily="34" charset="0"/>
              <a:buChar char="•"/>
            </a:pPr>
            <a:r>
              <a:rPr lang="en-US" sz="1800" dirty="0"/>
              <a:t> Our own ability to manage feelings </a:t>
            </a:r>
          </a:p>
          <a:p>
            <a:pPr marL="285750" indent="-285750">
              <a:buFont typeface="Arial" panose="020B0604020202020204" pitchFamily="34" charset="0"/>
              <a:buChar char="•"/>
            </a:pPr>
            <a:r>
              <a:rPr lang="en-US" sz="1800" dirty="0"/>
              <a:t>Our bodily feelings and experience</a:t>
            </a:r>
          </a:p>
          <a:p>
            <a:pPr marL="285750" indent="-285750">
              <a:buFont typeface="Arial" panose="020B0604020202020204" pitchFamily="34" charset="0"/>
              <a:buChar char="•"/>
            </a:pPr>
            <a:endParaRPr lang="en-US" sz="1800" dirty="0"/>
          </a:p>
        </p:txBody>
      </p:sp>
      <p:sp>
        <p:nvSpPr>
          <p:cNvPr id="10" name="Slide Image Placeholder 9">
            <a:extLst>
              <a:ext uri="{FF2B5EF4-FFF2-40B4-BE49-F238E27FC236}">
                <a16:creationId xmlns:a16="http://schemas.microsoft.com/office/drawing/2014/main" id="{65229C33-6521-E8F5-8CE6-04E2421D59AD}"/>
              </a:ext>
            </a:extLst>
          </p:cNvPr>
          <p:cNvSpPr>
            <a:spLocks noGrp="1" noRot="1" noChangeAspect="1"/>
          </p:cNvSpPr>
          <p:nvPr>
            <p:ph type="sldImg"/>
          </p:nvPr>
        </p:nvSpPr>
        <p:spPr/>
      </p:sp>
    </p:spTree>
    <p:extLst>
      <p:ext uri="{BB962C8B-B14F-4D97-AF65-F5344CB8AC3E}">
        <p14:creationId xmlns:p14="http://schemas.microsoft.com/office/powerpoint/2010/main" val="3580873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41313"/>
            <a:ext cx="2847975" cy="1603375"/>
          </a:xfrm>
        </p:spPr>
      </p:sp>
      <p:sp>
        <p:nvSpPr>
          <p:cNvPr id="3" name="Notes Placeholder 2"/>
          <p:cNvSpPr>
            <a:spLocks noGrp="1"/>
          </p:cNvSpPr>
          <p:nvPr>
            <p:ph type="body" idx="1"/>
          </p:nvPr>
        </p:nvSpPr>
        <p:spPr>
          <a:xfrm>
            <a:off x="685800" y="2077156"/>
            <a:ext cx="5486400" cy="5923844"/>
          </a:xfrm>
        </p:spPr>
        <p:txBody>
          <a:bodyPr/>
          <a:lstStyle/>
          <a:p>
            <a:r>
              <a:rPr lang="en-US" sz="1800" dirty="0"/>
              <a:t>Vicarious resilience happens when the professional experiences personal growth in their own life through witnessing the growth of their clients.</a:t>
            </a:r>
          </a:p>
          <a:p>
            <a:endParaRPr lang="en-US" sz="1800" dirty="0"/>
          </a:p>
          <a:p>
            <a:r>
              <a:rPr lang="en-US" sz="1800" dirty="0"/>
              <a:t>The main finding for trauma professionals is their work does have a positive effect on the therapists, and this effect can be strengthened by bringing conscious attention to it.</a:t>
            </a:r>
          </a:p>
          <a:p>
            <a:endParaRPr lang="en-US" sz="1800" dirty="0"/>
          </a:p>
          <a:p>
            <a:r>
              <a:rPr lang="en-US" sz="1800" b="1" dirty="0"/>
              <a:t>Vicarious Transformation</a:t>
            </a:r>
          </a:p>
          <a:p>
            <a:r>
              <a:rPr lang="en-US" sz="1800" dirty="0"/>
              <a:t>The positive growth and transformation of treaters as people, as a result of the work they do.</a:t>
            </a:r>
          </a:p>
          <a:p>
            <a:r>
              <a:rPr lang="en-US" sz="1800" dirty="0"/>
              <a:t>Pearlman, L.A. &amp; </a:t>
            </a:r>
            <a:r>
              <a:rPr lang="en-US" sz="1800" dirty="0" err="1"/>
              <a:t>Saakvitne</a:t>
            </a:r>
            <a:r>
              <a:rPr lang="en-US" sz="1800" dirty="0"/>
              <a:t>, K. W (2012)</a:t>
            </a:r>
          </a:p>
          <a:p>
            <a:endParaRPr lang="en-US" sz="1800" dirty="0"/>
          </a:p>
          <a:p>
            <a:r>
              <a:rPr lang="en-US" sz="1800" b="1" dirty="0"/>
              <a:t>Compassion Satisfaction</a:t>
            </a:r>
          </a:p>
          <a:p>
            <a:r>
              <a:rPr lang="en-US" sz="1800" dirty="0"/>
              <a:t>“The pleasure you derive from being able to do your work well…to help others through your work…to contribute to the work setting </a:t>
            </a:r>
            <a:r>
              <a:rPr lang="en-US" sz="1800" dirty="0" err="1"/>
              <a:t>or..the</a:t>
            </a:r>
            <a:r>
              <a:rPr lang="en-US" sz="1800" dirty="0"/>
              <a:t> greater good of society.” </a:t>
            </a:r>
          </a:p>
          <a:p>
            <a:r>
              <a:rPr lang="en-US" sz="1800" dirty="0" err="1"/>
              <a:t>Stamm</a:t>
            </a:r>
            <a:r>
              <a:rPr lang="en-US" sz="1800" dirty="0"/>
              <a:t>, B.H. (2009)	</a:t>
            </a:r>
          </a:p>
          <a:p>
            <a:endParaRPr lang="en-US" sz="1800" dirty="0"/>
          </a:p>
          <a:p>
            <a:endParaRPr lang="en-US" sz="1800" dirty="0"/>
          </a:p>
        </p:txBody>
      </p:sp>
      <p:sp>
        <p:nvSpPr>
          <p:cNvPr id="4" name="Slide Number Placeholder 3"/>
          <p:cNvSpPr>
            <a:spLocks noGrp="1"/>
          </p:cNvSpPr>
          <p:nvPr>
            <p:ph type="sldNum" sz="quarter" idx="5"/>
          </p:nvPr>
        </p:nvSpPr>
        <p:spPr/>
        <p:txBody>
          <a:bodyPr/>
          <a:lstStyle/>
          <a:p>
            <a:fld id="{72F717BE-35AA-492C-A8FE-00299E471FC8}" type="slidenum">
              <a:rPr lang="en-US" smtClean="0"/>
              <a:t>11</a:t>
            </a:fld>
            <a:endParaRPr lang="en-US"/>
          </a:p>
        </p:txBody>
      </p:sp>
    </p:spTree>
    <p:extLst>
      <p:ext uri="{BB962C8B-B14F-4D97-AF65-F5344CB8AC3E}">
        <p14:creationId xmlns:p14="http://schemas.microsoft.com/office/powerpoint/2010/main" val="3060909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5613"/>
            <a:ext cx="2443163" cy="1374775"/>
          </a:xfrm>
        </p:spPr>
      </p:sp>
      <p:sp>
        <p:nvSpPr>
          <p:cNvPr id="3" name="Notes Placeholder 2"/>
          <p:cNvSpPr>
            <a:spLocks noGrp="1"/>
          </p:cNvSpPr>
          <p:nvPr>
            <p:ph type="body" idx="1"/>
          </p:nvPr>
        </p:nvSpPr>
        <p:spPr>
          <a:xfrm>
            <a:off x="685800" y="1930400"/>
            <a:ext cx="5486400" cy="6070600"/>
          </a:xfrm>
        </p:spPr>
        <p:txBody>
          <a:bodyPr/>
          <a:lstStyle/>
          <a:p>
            <a:pPr marL="171450" indent="-171450">
              <a:buFont typeface="Arial" panose="020B0604020202020204" pitchFamily="34" charset="0"/>
              <a:buChar char="•"/>
            </a:pPr>
            <a:r>
              <a:rPr lang="en-US" sz="1600" dirty="0"/>
              <a:t>Self-care should focus on resilience. Look for the successes, no matter how small.  </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Focus on the struggles that have been overcome in the past.  </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Identify strengths and potential.  </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Know that anything is possible and healing really does happen.  </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 Remind yourself of the greater purpose in what you are doing.  </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Incorporate success stories into everyday interactions with colleagues and staff. This is an effective way to reinforce this as a concept. </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Connecting a tangible, specific example to the concept of vicarious resilience helps reinforce the power of what could otherwise be abstract.  </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If we are asking our clients to get out bed each morning in the face of their challenges, we realize we need to be, and are, able to do the same.  They get better, we get better. </a:t>
            </a:r>
          </a:p>
        </p:txBody>
      </p:sp>
      <p:sp>
        <p:nvSpPr>
          <p:cNvPr id="4" name="Slide Number Placeholder 3"/>
          <p:cNvSpPr>
            <a:spLocks noGrp="1"/>
          </p:cNvSpPr>
          <p:nvPr>
            <p:ph type="sldNum" sz="quarter" idx="5"/>
          </p:nvPr>
        </p:nvSpPr>
        <p:spPr/>
        <p:txBody>
          <a:bodyPr/>
          <a:lstStyle/>
          <a:p>
            <a:fld id="{72F717BE-35AA-492C-A8FE-00299E471FC8}" type="slidenum">
              <a:rPr lang="en-US" smtClean="0"/>
              <a:t>12</a:t>
            </a:fld>
            <a:endParaRPr lang="en-US"/>
          </a:p>
        </p:txBody>
      </p:sp>
    </p:spTree>
    <p:extLst>
      <p:ext uri="{BB962C8B-B14F-4D97-AF65-F5344CB8AC3E}">
        <p14:creationId xmlns:p14="http://schemas.microsoft.com/office/powerpoint/2010/main" val="3787456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Rectangle 2"/>
          <p:cNvSpPr>
            <a:spLocks noGrp="1" noRot="1" noChangeAspect="1" noChangeArrowheads="1" noTextEdit="1"/>
          </p:cNvSpPr>
          <p:nvPr>
            <p:ph type="sldImg"/>
          </p:nvPr>
        </p:nvSpPr>
        <p:spPr>
          <a:xfrm>
            <a:off x="798513" y="406400"/>
            <a:ext cx="4572000" cy="2573338"/>
          </a:xfrm>
          <a:ln/>
        </p:spPr>
      </p:sp>
      <p:sp>
        <p:nvSpPr>
          <p:cNvPr id="149508" name="Rectangle 3"/>
          <p:cNvSpPr>
            <a:spLocks noGrp="1" noChangeArrowheads="1"/>
          </p:cNvSpPr>
          <p:nvPr>
            <p:ph type="body" idx="1"/>
          </p:nvPr>
        </p:nvSpPr>
        <p:spPr>
          <a:xfrm>
            <a:off x="185737" y="3352771"/>
            <a:ext cx="6076167" cy="5385324"/>
          </a:xfrm>
          <a:noFill/>
          <a:ln/>
        </p:spPr>
        <p:txBody>
          <a:bodyPr/>
          <a:lstStyle/>
          <a:p>
            <a:pPr marL="352261" indent="-352261">
              <a:spcBef>
                <a:spcPts val="0"/>
              </a:spcBef>
              <a:spcAft>
                <a:spcPts val="0"/>
              </a:spcAft>
              <a:buFont typeface="+mj-lt"/>
              <a:buAutoNum type="arabicPeriod"/>
              <a:tabLst>
                <a:tab pos="234841" algn="l"/>
              </a:tabLst>
            </a:pPr>
            <a:r>
              <a:rPr lang="en-US" sz="1800" dirty="0"/>
              <a:t>What are 3 ways in which you are positively impacted by the work you do – benefits?</a:t>
            </a:r>
          </a:p>
          <a:p>
            <a:pPr marL="352261" indent="-352261">
              <a:spcBef>
                <a:spcPts val="0"/>
              </a:spcBef>
              <a:spcAft>
                <a:spcPts val="0"/>
              </a:spcAft>
              <a:buFont typeface="+mj-lt"/>
              <a:buAutoNum type="arabicPeriod"/>
              <a:tabLst>
                <a:tab pos="234841" algn="l"/>
              </a:tabLst>
            </a:pPr>
            <a:endParaRPr lang="en-US" sz="1800" dirty="0"/>
          </a:p>
          <a:p>
            <a:pPr marL="352261" indent="-352261">
              <a:spcBef>
                <a:spcPts val="0"/>
              </a:spcBef>
              <a:spcAft>
                <a:spcPts val="0"/>
              </a:spcAft>
              <a:buFont typeface="+mj-lt"/>
              <a:buAutoNum type="arabicPeriod"/>
              <a:tabLst>
                <a:tab pos="234841" algn="l"/>
              </a:tabLst>
            </a:pPr>
            <a:r>
              <a:rPr lang="en-US" sz="1800" dirty="0"/>
              <a:t>Share 1 benefits/rewards. Discuss again after reading this list.</a:t>
            </a:r>
          </a:p>
          <a:p>
            <a:pPr marL="763233" lvl="1" indent="-293551">
              <a:spcBef>
                <a:spcPts val="0"/>
              </a:spcBef>
              <a:spcAft>
                <a:spcPts val="0"/>
              </a:spcAft>
              <a:buFont typeface="+mj-lt"/>
              <a:buAutoNum type="alphaLcPeriod"/>
              <a:tabLst>
                <a:tab pos="939363" algn="l"/>
              </a:tabLst>
            </a:pPr>
            <a:r>
              <a:rPr lang="en-US" sz="1800" dirty="0"/>
              <a:t>How did it feel to hear the list of benefits versus the one we shared earlier?</a:t>
            </a:r>
          </a:p>
        </p:txBody>
      </p:sp>
    </p:spTree>
    <p:extLst>
      <p:ext uri="{BB962C8B-B14F-4D97-AF65-F5344CB8AC3E}">
        <p14:creationId xmlns:p14="http://schemas.microsoft.com/office/powerpoint/2010/main" val="2890251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2"/>
          <p:cNvSpPr>
            <a:spLocks noGrp="1" noRot="1" noChangeAspect="1" noChangeArrowheads="1" noTextEdit="1"/>
          </p:cNvSpPr>
          <p:nvPr>
            <p:ph type="sldImg"/>
          </p:nvPr>
        </p:nvSpPr>
        <p:spPr>
          <a:xfrm>
            <a:off x="850900" y="523875"/>
            <a:ext cx="3033713" cy="1706563"/>
          </a:xfrm>
          <a:ln/>
        </p:spPr>
      </p:sp>
      <p:sp>
        <p:nvSpPr>
          <p:cNvPr id="79876" name="Rectangle 3"/>
          <p:cNvSpPr>
            <a:spLocks noGrp="1" noChangeArrowheads="1"/>
          </p:cNvSpPr>
          <p:nvPr>
            <p:ph type="body" idx="1"/>
          </p:nvPr>
        </p:nvSpPr>
        <p:spPr>
          <a:xfrm>
            <a:off x="629073" y="2336800"/>
            <a:ext cx="5661660" cy="6556203"/>
          </a:xfrm>
          <a:noFill/>
          <a:ln/>
        </p:spPr>
        <p:txBody>
          <a:bodyPr/>
          <a:lstStyle/>
          <a:p>
            <a:pPr marL="240670" indent="-232623">
              <a:buFont typeface="+mj-lt"/>
              <a:buAutoNum type="alphaLcPeriod"/>
            </a:pPr>
            <a:r>
              <a:rPr lang="en-US" sz="1600" b="1" dirty="0"/>
              <a:t>Awareness</a:t>
            </a:r>
            <a:r>
              <a:rPr lang="en-US" sz="1600" dirty="0"/>
              <a:t>. Where in their body do they experience the stress of the job. </a:t>
            </a:r>
          </a:p>
          <a:p>
            <a:pPr marL="764073" lvl="1" indent="-290779">
              <a:buFont typeface="Arial" panose="020B0604020202020204" pitchFamily="34" charset="0"/>
              <a:buChar char="•"/>
            </a:pPr>
            <a:r>
              <a:rPr lang="en-US" sz="1600" dirty="0"/>
              <a:t>What physical signs would they first notice? </a:t>
            </a:r>
          </a:p>
          <a:p>
            <a:pPr marL="764073" lvl="1" indent="-290779">
              <a:buFont typeface="Arial" panose="020B0604020202020204" pitchFamily="34" charset="0"/>
              <a:buChar char="•"/>
            </a:pPr>
            <a:r>
              <a:rPr lang="en-US" sz="1600" dirty="0"/>
              <a:t>What emotional reactions would be a clue that they need a break?</a:t>
            </a:r>
          </a:p>
          <a:p>
            <a:pPr marL="240670" indent="-232623">
              <a:buFont typeface="+mj-lt"/>
              <a:buAutoNum type="alphaLcPeriod"/>
            </a:pPr>
            <a:r>
              <a:rPr lang="en-US" sz="1600" dirty="0"/>
              <a:t>Mention that we may get feedback from others before we even notice ourselves that we are being affected by the work. It is important to be open to that feedback. </a:t>
            </a:r>
          </a:p>
          <a:p>
            <a:pPr marL="240670" indent="-232623">
              <a:buFont typeface="+mj-lt"/>
              <a:buAutoNum type="alphaLcPeriod"/>
            </a:pPr>
            <a:endParaRPr lang="en-US" sz="1600" dirty="0"/>
          </a:p>
          <a:p>
            <a:pPr marL="240670" indent="-232623">
              <a:buFont typeface="+mj-lt"/>
              <a:buAutoNum type="alphaLcPeriod"/>
            </a:pPr>
            <a:r>
              <a:rPr lang="en-US" sz="1600" b="1" dirty="0"/>
              <a:t>Balance</a:t>
            </a:r>
            <a:r>
              <a:rPr lang="en-US" sz="1600" dirty="0"/>
              <a:t> is important and difficult to achieve because the demands of the work are infinite. There is always something more we can do and it would probably help. We have to set limits and support each other in doing so. The best way to do this is to have things outside of work that are important to us such as relationships and activities that matter so that we will not be sucked up by the work.</a:t>
            </a:r>
          </a:p>
          <a:p>
            <a:pPr marL="240670" indent="-232623">
              <a:buFont typeface="+mj-lt"/>
              <a:buAutoNum type="alphaLcPeriod"/>
            </a:pPr>
            <a:endParaRPr lang="en-US" sz="1600" dirty="0"/>
          </a:p>
          <a:p>
            <a:pPr marL="240670" indent="-232623">
              <a:buFont typeface="+mj-lt"/>
              <a:buAutoNum type="alphaLcPeriod"/>
            </a:pPr>
            <a:r>
              <a:rPr lang="en-US" sz="1600" b="1" dirty="0"/>
              <a:t>Connection</a:t>
            </a:r>
            <a:r>
              <a:rPr lang="en-US" sz="1600" dirty="0"/>
              <a:t> can be to oneself - noticing what you are feeling and needing; to other people via the relationships in our lives; to something larger such as a higher power, a political movement, nature, volunteering in your community. </a:t>
            </a:r>
          </a:p>
        </p:txBody>
      </p:sp>
    </p:spTree>
    <p:extLst>
      <p:ext uri="{BB962C8B-B14F-4D97-AF65-F5344CB8AC3E}">
        <p14:creationId xmlns:p14="http://schemas.microsoft.com/office/powerpoint/2010/main" val="2251701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body" idx="1"/>
          </p:nvPr>
        </p:nvSpPr>
        <p:spPr>
          <a:xfrm>
            <a:off x="685800" y="4114800"/>
            <a:ext cx="5486400" cy="4343400"/>
          </a:xfrm>
        </p:spPr>
        <p:txBody>
          <a:bodyPr/>
          <a:lstStyle/>
          <a:p>
            <a:endParaRPr lang="en-US" altLang="en-US" sz="1400" dirty="0">
              <a:sym typeface="Lucida Grande" charset="0"/>
            </a:endParaRPr>
          </a:p>
        </p:txBody>
      </p:sp>
      <p:sp>
        <p:nvSpPr>
          <p:cNvPr id="3" name="Slide Image Placeholder 2"/>
          <p:cNvSpPr>
            <a:spLocks noGrp="1" noRot="1" noChangeAspect="1"/>
          </p:cNvSpPr>
          <p:nvPr>
            <p:ph type="sldImg"/>
          </p:nvPr>
        </p:nvSpPr>
        <p:spPr>
          <a:xfrm>
            <a:off x="685800" y="795338"/>
            <a:ext cx="5486400" cy="3086100"/>
          </a:xfrm>
        </p:spPr>
      </p:sp>
    </p:spTree>
    <p:extLst>
      <p:ext uri="{BB962C8B-B14F-4D97-AF65-F5344CB8AC3E}">
        <p14:creationId xmlns:p14="http://schemas.microsoft.com/office/powerpoint/2010/main" val="3294996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42888"/>
            <a:ext cx="3198813" cy="1800225"/>
          </a:xfrm>
        </p:spPr>
      </p:sp>
      <p:sp>
        <p:nvSpPr>
          <p:cNvPr id="3" name="Notes Placeholder 2"/>
          <p:cNvSpPr>
            <a:spLocks noGrp="1"/>
          </p:cNvSpPr>
          <p:nvPr>
            <p:ph type="body" idx="1"/>
          </p:nvPr>
        </p:nvSpPr>
        <p:spPr>
          <a:xfrm>
            <a:off x="685800" y="2043113"/>
            <a:ext cx="5486400" cy="5957887"/>
          </a:xfrm>
        </p:spPr>
        <p:txBody>
          <a:bodyPr/>
          <a:lstStyle/>
          <a:p>
            <a:r>
              <a:rPr lang="en-US" sz="1600" dirty="0"/>
              <a:t>Self-care is an important part of ensuring well-being for people who are providing recovery supports and other behavioral health services. One recent study showed that over half of behavioral health care providers reported experiencing symptoms of burnout.1 Further research shows that employees who do not attend to—or who are less comfortable discussing—their mental health are also “more likely to report feeling burnout and their mental health suffering because of work.”2 Self-care practices should be individualized and culturally informed. Both individuals and organizations have a role to play in promoting self-care and overall well-being.</a:t>
            </a:r>
          </a:p>
        </p:txBody>
      </p:sp>
      <p:sp>
        <p:nvSpPr>
          <p:cNvPr id="4" name="Slide Number Placeholder 3"/>
          <p:cNvSpPr>
            <a:spLocks noGrp="1"/>
          </p:cNvSpPr>
          <p:nvPr>
            <p:ph type="sldNum" sz="quarter" idx="5"/>
          </p:nvPr>
        </p:nvSpPr>
        <p:spPr/>
        <p:txBody>
          <a:bodyPr/>
          <a:lstStyle/>
          <a:p>
            <a:fld id="{72F717BE-35AA-492C-A8FE-00299E471FC8}" type="slidenum">
              <a:rPr lang="en-US" smtClean="0"/>
              <a:t>16</a:t>
            </a:fld>
            <a:endParaRPr lang="en-US"/>
          </a:p>
        </p:txBody>
      </p:sp>
    </p:spTree>
    <p:extLst>
      <p:ext uri="{BB962C8B-B14F-4D97-AF65-F5344CB8AC3E}">
        <p14:creationId xmlns:p14="http://schemas.microsoft.com/office/powerpoint/2010/main" val="37845837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CA133-432F-1E3B-1E27-E95FB8005D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56EFA9-5196-A9B1-F397-5D344C48B69C}"/>
              </a:ext>
            </a:extLst>
          </p:cNvPr>
          <p:cNvSpPr>
            <a:spLocks noGrp="1" noRot="1" noChangeAspect="1"/>
          </p:cNvSpPr>
          <p:nvPr>
            <p:ph type="sldImg"/>
          </p:nvPr>
        </p:nvSpPr>
        <p:spPr>
          <a:xfrm>
            <a:off x="685800" y="242888"/>
            <a:ext cx="3198813" cy="1800225"/>
          </a:xfrm>
        </p:spPr>
      </p:sp>
      <p:sp>
        <p:nvSpPr>
          <p:cNvPr id="3" name="Notes Placeholder 2">
            <a:extLst>
              <a:ext uri="{FF2B5EF4-FFF2-40B4-BE49-F238E27FC236}">
                <a16:creationId xmlns:a16="http://schemas.microsoft.com/office/drawing/2014/main" id="{51C6874E-ACCA-B3CE-E06F-920533A83060}"/>
              </a:ext>
            </a:extLst>
          </p:cNvPr>
          <p:cNvSpPr>
            <a:spLocks noGrp="1"/>
          </p:cNvSpPr>
          <p:nvPr>
            <p:ph type="body" idx="1"/>
          </p:nvPr>
        </p:nvSpPr>
        <p:spPr>
          <a:xfrm>
            <a:off x="685800" y="2043113"/>
            <a:ext cx="5486400" cy="5957887"/>
          </a:xfrm>
        </p:spPr>
        <p:txBody>
          <a:bodyPr/>
          <a:lstStyle/>
          <a:p>
            <a:r>
              <a:rPr lang="en-US" sz="1600" b="1" dirty="0"/>
              <a:t>Better productivity</a:t>
            </a:r>
            <a:r>
              <a:rPr lang="en-US" sz="1600" dirty="0"/>
              <a:t>. When you learn how to say “no” to things that over-extend you and start making time for things that matter more, you slow life down in a wonderful way. This brings your goals into sharper focus and helps you to concentrate on what you’re doing.</a:t>
            </a:r>
          </a:p>
          <a:p>
            <a:r>
              <a:rPr lang="en-US" sz="1600" b="1" dirty="0"/>
              <a:t>Improved resistance to disease</a:t>
            </a:r>
            <a:r>
              <a:rPr lang="en-US" sz="1600" dirty="0"/>
              <a:t>. There is evidence that most self-care activities help your body go into a restful, rejuvenating mode, helping it to fortify its immune system.</a:t>
            </a:r>
            <a:endParaRPr lang="en-US" sz="1600" b="1" dirty="0"/>
          </a:p>
          <a:p>
            <a:r>
              <a:rPr lang="en-US" sz="1600" b="1" dirty="0"/>
              <a:t>Better physical health</a:t>
            </a:r>
            <a:r>
              <a:rPr lang="en-US" sz="1600" dirty="0"/>
              <a:t>. Less stress and a better immune system can surely help you feel more physically able and strong inside and out.</a:t>
            </a:r>
          </a:p>
          <a:p>
            <a:r>
              <a:rPr lang="en-US" sz="1600" b="1" dirty="0"/>
              <a:t>Enhanced self-esteem</a:t>
            </a:r>
            <a:r>
              <a:rPr lang="en-US" sz="1600" dirty="0"/>
              <a:t>. You treat yourself like you matter and have intrinsic value. This can go a long way toward discouraging negative self-talk and your critical inner voice.</a:t>
            </a:r>
          </a:p>
          <a:p>
            <a:r>
              <a:rPr lang="en-US" sz="1600" b="1" dirty="0"/>
              <a:t>Increased self-knowledge</a:t>
            </a:r>
            <a:r>
              <a:rPr lang="en-US" sz="1600" dirty="0"/>
              <a:t>. The exercise of figuring out what makes you feel passionate and inspired can help you understand yourself a lot better. Sometimes, this can even spark a change.</a:t>
            </a:r>
          </a:p>
          <a:p>
            <a:r>
              <a:rPr lang="en-US" sz="1600" b="1" dirty="0"/>
              <a:t>More to give</a:t>
            </a:r>
            <a:r>
              <a:rPr lang="en-US" sz="1600" dirty="0"/>
              <a:t>. When you’re good to yourself, you might think you’re being selfish. In truth, self-care gives you the resources you need to be compassionate to others as well. Giving compassion is a bit like filling a bucket; you can’t fill someone else’s if you don’t have enough of your own!</a:t>
            </a:r>
          </a:p>
          <a:p>
            <a:endParaRPr lang="en-US" sz="1600" dirty="0"/>
          </a:p>
          <a:p>
            <a:endParaRPr lang="en-US" sz="1600" dirty="0"/>
          </a:p>
        </p:txBody>
      </p:sp>
      <p:sp>
        <p:nvSpPr>
          <p:cNvPr id="4" name="Slide Number Placeholder 3">
            <a:extLst>
              <a:ext uri="{FF2B5EF4-FFF2-40B4-BE49-F238E27FC236}">
                <a16:creationId xmlns:a16="http://schemas.microsoft.com/office/drawing/2014/main" id="{9C3C6BA0-BF4C-9F12-6ADA-0C2E880F247B}"/>
              </a:ext>
            </a:extLst>
          </p:cNvPr>
          <p:cNvSpPr>
            <a:spLocks noGrp="1"/>
          </p:cNvSpPr>
          <p:nvPr>
            <p:ph type="sldNum" sz="quarter" idx="5"/>
          </p:nvPr>
        </p:nvSpPr>
        <p:spPr/>
        <p:txBody>
          <a:bodyPr/>
          <a:lstStyle/>
          <a:p>
            <a:fld id="{72F717BE-35AA-492C-A8FE-00299E471FC8}" type="slidenum">
              <a:rPr lang="en-US" smtClean="0"/>
              <a:t>17</a:t>
            </a:fld>
            <a:endParaRPr lang="en-US"/>
          </a:p>
        </p:txBody>
      </p:sp>
    </p:spTree>
    <p:extLst>
      <p:ext uri="{BB962C8B-B14F-4D97-AF65-F5344CB8AC3E}">
        <p14:creationId xmlns:p14="http://schemas.microsoft.com/office/powerpoint/2010/main" val="39638924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F717BE-35AA-492C-A8FE-00299E471FC8}" type="slidenum">
              <a:rPr lang="en-US" smtClean="0"/>
              <a:t>18</a:t>
            </a:fld>
            <a:endParaRPr lang="en-US"/>
          </a:p>
        </p:txBody>
      </p:sp>
    </p:spTree>
    <p:extLst>
      <p:ext uri="{BB962C8B-B14F-4D97-AF65-F5344CB8AC3E}">
        <p14:creationId xmlns:p14="http://schemas.microsoft.com/office/powerpoint/2010/main" val="933113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F717BE-35AA-492C-A8FE-00299E471FC8}" type="slidenum">
              <a:rPr lang="en-US" smtClean="0"/>
              <a:t>19</a:t>
            </a:fld>
            <a:endParaRPr lang="en-US"/>
          </a:p>
        </p:txBody>
      </p:sp>
    </p:spTree>
    <p:extLst>
      <p:ext uri="{BB962C8B-B14F-4D97-AF65-F5344CB8AC3E}">
        <p14:creationId xmlns:p14="http://schemas.microsoft.com/office/powerpoint/2010/main" val="997577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r>
              <a:rPr lang="en-US"/>
              <a:t>SLIDE </a:t>
            </a:r>
            <a:fld id="{F0F07CA0-2BE2-4691-9E08-9794A374FD82}" type="slidenum">
              <a:rPr lang="en-US" smtClean="0"/>
              <a:pPr/>
              <a:t>2</a:t>
            </a:fld>
            <a:endParaRPr lang="en-US" dirty="0"/>
          </a:p>
        </p:txBody>
      </p:sp>
      <p:sp>
        <p:nvSpPr>
          <p:cNvPr id="10" name="Slide Image Placeholder 9">
            <a:extLst>
              <a:ext uri="{FF2B5EF4-FFF2-40B4-BE49-F238E27FC236}">
                <a16:creationId xmlns:a16="http://schemas.microsoft.com/office/drawing/2014/main" id="{D5F3659E-F564-1DCD-7A41-D14A363F61D2}"/>
              </a:ext>
            </a:extLst>
          </p:cNvPr>
          <p:cNvSpPr>
            <a:spLocks noGrp="1" noRot="1" noChangeAspect="1"/>
          </p:cNvSpPr>
          <p:nvPr>
            <p:ph type="sldImg"/>
          </p:nvPr>
        </p:nvSpPr>
        <p:spPr/>
      </p:sp>
      <p:sp>
        <p:nvSpPr>
          <p:cNvPr id="11" name="Notes Placeholder 10">
            <a:extLst>
              <a:ext uri="{FF2B5EF4-FFF2-40B4-BE49-F238E27FC236}">
                <a16:creationId xmlns:a16="http://schemas.microsoft.com/office/drawing/2014/main" id="{4C424F22-6E42-106D-C8B8-603727FD718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331179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Mental health professionals are especially vulnerable to these consequences. </a:t>
            </a:r>
          </a:p>
          <a:p>
            <a:endParaRPr lang="en-US" dirty="0"/>
          </a:p>
        </p:txBody>
      </p:sp>
      <p:sp>
        <p:nvSpPr>
          <p:cNvPr id="4" name="Slide Number Placeholder 3"/>
          <p:cNvSpPr>
            <a:spLocks noGrp="1"/>
          </p:cNvSpPr>
          <p:nvPr>
            <p:ph type="sldNum" sz="quarter" idx="5"/>
          </p:nvPr>
        </p:nvSpPr>
        <p:spPr/>
        <p:txBody>
          <a:bodyPr/>
          <a:lstStyle/>
          <a:p>
            <a:fld id="{38B897EF-1B2E-9641-B594-DF58BF784237}" type="slidenum">
              <a:rPr lang="en-US" smtClean="0"/>
              <a:t>20</a:t>
            </a:fld>
            <a:endParaRPr lang="en-US"/>
          </a:p>
        </p:txBody>
      </p:sp>
    </p:spTree>
    <p:extLst>
      <p:ext uri="{BB962C8B-B14F-4D97-AF65-F5344CB8AC3E}">
        <p14:creationId xmlns:p14="http://schemas.microsoft.com/office/powerpoint/2010/main" val="20432958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Let me start off by first asking you this simple question: “Do you take care of yourself?” I would bet that most of us will instinctively answer “Yes, of course I do.”</a:t>
            </a:r>
          </a:p>
          <a:p>
            <a:endParaRPr lang="en-US" sz="1800" dirty="0"/>
          </a:p>
          <a:p>
            <a:r>
              <a:rPr lang="en-US" sz="1800" dirty="0"/>
              <a:t>Now, if I ask you a more specific question, such as “How do you take care of yourself?” – well, the response may get a bit more complicated.</a:t>
            </a:r>
          </a:p>
          <a:p>
            <a:endParaRPr lang="en-US" sz="1800" dirty="0"/>
          </a:p>
          <a:p>
            <a:r>
              <a:rPr lang="en-US" sz="1800" dirty="0"/>
              <a:t>In essence, this is what self-care is: caring for ourselves, </a:t>
            </a:r>
            <a:r>
              <a:rPr lang="en-US" sz="1800" dirty="0" err="1"/>
              <a:t>ya’ll</a:t>
            </a:r>
            <a:r>
              <a:rPr lang="en-US" sz="1800" dirty="0"/>
              <a:t>. It is really anything that we deliberately do (or refrain from doing) with our own well-being in mind. It means giving ourselves the same grace, compassion, and care that we give to others.</a:t>
            </a:r>
          </a:p>
          <a:p>
            <a:endParaRPr lang="en-US" sz="1800" dirty="0"/>
          </a:p>
        </p:txBody>
      </p:sp>
      <p:sp>
        <p:nvSpPr>
          <p:cNvPr id="4" name="Slide Number Placeholder 3"/>
          <p:cNvSpPr>
            <a:spLocks noGrp="1"/>
          </p:cNvSpPr>
          <p:nvPr>
            <p:ph type="sldNum" sz="quarter" idx="5"/>
          </p:nvPr>
        </p:nvSpPr>
        <p:spPr/>
        <p:txBody>
          <a:bodyPr/>
          <a:lstStyle/>
          <a:p>
            <a:fld id="{72F717BE-35AA-492C-A8FE-00299E471FC8}" type="slidenum">
              <a:rPr lang="en-US" smtClean="0"/>
              <a:t>21</a:t>
            </a:fld>
            <a:endParaRPr lang="en-US"/>
          </a:p>
        </p:txBody>
      </p:sp>
    </p:spTree>
    <p:extLst>
      <p:ext uri="{BB962C8B-B14F-4D97-AF65-F5344CB8AC3E}">
        <p14:creationId xmlns:p14="http://schemas.microsoft.com/office/powerpoint/2010/main" val="13673299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One of the main excuses people make for ignoring articles about self-care is that they just don’t have time. The great news is that there are many different self-care practices, and none of them are especially difficult or require a lot of planning. The trick is to find some that you genuinely enjoy and that fit with your life and values. </a:t>
            </a:r>
          </a:p>
          <a:p>
            <a:endParaRPr lang="en-US" sz="1800" dirty="0"/>
          </a:p>
          <a:p>
            <a:r>
              <a:rPr lang="en-US" sz="1800" dirty="0"/>
              <a:t>Here are the five main categories of self-care: SLIDE</a:t>
            </a:r>
          </a:p>
          <a:p>
            <a:endParaRPr lang="en-US" sz="1800" dirty="0"/>
          </a:p>
          <a:p>
            <a:endParaRPr lang="en-US" sz="1800" dirty="0"/>
          </a:p>
        </p:txBody>
      </p:sp>
      <p:sp>
        <p:nvSpPr>
          <p:cNvPr id="4" name="Slide Number Placeholder 3"/>
          <p:cNvSpPr>
            <a:spLocks noGrp="1"/>
          </p:cNvSpPr>
          <p:nvPr>
            <p:ph type="sldNum" sz="quarter" idx="5"/>
          </p:nvPr>
        </p:nvSpPr>
        <p:spPr/>
        <p:txBody>
          <a:bodyPr/>
          <a:lstStyle/>
          <a:p>
            <a:fld id="{72F717BE-35AA-492C-A8FE-00299E471FC8}" type="slidenum">
              <a:rPr lang="en-US" smtClean="0"/>
              <a:t>22</a:t>
            </a:fld>
            <a:endParaRPr lang="en-US"/>
          </a:p>
        </p:txBody>
      </p:sp>
    </p:spTree>
    <p:extLst>
      <p:ext uri="{BB962C8B-B14F-4D97-AF65-F5344CB8AC3E}">
        <p14:creationId xmlns:p14="http://schemas.microsoft.com/office/powerpoint/2010/main" val="2635253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309938" cy="1862138"/>
          </a:xfrm>
        </p:spPr>
      </p:sp>
      <p:sp>
        <p:nvSpPr>
          <p:cNvPr id="3" name="Notes Placeholder 2"/>
          <p:cNvSpPr>
            <a:spLocks noGrp="1"/>
          </p:cNvSpPr>
          <p:nvPr>
            <p:ph type="body" idx="1"/>
          </p:nvPr>
        </p:nvSpPr>
        <p:spPr>
          <a:xfrm>
            <a:off x="685800" y="3005138"/>
            <a:ext cx="5486400" cy="4995862"/>
          </a:xfrm>
        </p:spPr>
        <p:txBody>
          <a:bodyPr/>
          <a:lstStyle/>
          <a:p>
            <a:pPr marL="171450" indent="-171450">
              <a:buFont typeface="Arial" panose="020B0604020202020204" pitchFamily="34" charset="0"/>
              <a:buChar char="•"/>
            </a:pPr>
            <a:r>
              <a:rPr lang="en-US" sz="1800" dirty="0"/>
              <a:t>Sensory self-care is all about helping to calm your mind.</a:t>
            </a:r>
          </a:p>
          <a:p>
            <a:pPr marL="171450" indent="-171450">
              <a:buFont typeface="Arial" panose="020B0604020202020204" pitchFamily="34" charset="0"/>
              <a:buChar char="•"/>
            </a:pPr>
            <a:r>
              <a:rPr lang="en-US" sz="1800" dirty="0"/>
              <a:t>When you can tune into the details of the sensations all around you, it’s easier to live in the present moment. And when you’re in the present, you can more effectively let go of resentments related to the past or anxieties about the future.</a:t>
            </a:r>
          </a:p>
          <a:p>
            <a:pPr marL="171450" indent="-171450">
              <a:buFont typeface="Arial" panose="020B0604020202020204" pitchFamily="34" charset="0"/>
              <a:buChar char="•"/>
            </a:pPr>
            <a:r>
              <a:rPr lang="en-US" sz="1800" dirty="0"/>
              <a:t>When you think about practicing sensory self-care, consider all your senses: touch, smell, sound, and sight.</a:t>
            </a:r>
          </a:p>
          <a:p>
            <a:pPr marL="171450" indent="-171450">
              <a:buFont typeface="Arial" panose="020B0604020202020204" pitchFamily="34" charset="0"/>
              <a:buChar char="•"/>
            </a:pPr>
            <a:r>
              <a:rPr lang="en-US" sz="1800" dirty="0"/>
              <a:t>Most people are more responsive to one than the others, so ask yourself what that sense might be for you.</a:t>
            </a:r>
          </a:p>
          <a:p>
            <a:endParaRPr lang="en-US" sz="1800" dirty="0"/>
          </a:p>
        </p:txBody>
      </p:sp>
      <p:sp>
        <p:nvSpPr>
          <p:cNvPr id="4" name="Slide Number Placeholder 3"/>
          <p:cNvSpPr>
            <a:spLocks noGrp="1"/>
          </p:cNvSpPr>
          <p:nvPr>
            <p:ph type="sldNum" sz="quarter" idx="5"/>
          </p:nvPr>
        </p:nvSpPr>
        <p:spPr/>
        <p:txBody>
          <a:bodyPr/>
          <a:lstStyle/>
          <a:p>
            <a:fld id="{72F717BE-35AA-492C-A8FE-00299E471FC8}" type="slidenum">
              <a:rPr lang="en-US" smtClean="0"/>
              <a:t>23</a:t>
            </a:fld>
            <a:endParaRPr lang="en-US"/>
          </a:p>
        </p:txBody>
      </p:sp>
    </p:spTree>
    <p:extLst>
      <p:ext uri="{BB962C8B-B14F-4D97-AF65-F5344CB8AC3E}">
        <p14:creationId xmlns:p14="http://schemas.microsoft.com/office/powerpoint/2010/main" val="12361339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Others:</a:t>
            </a:r>
          </a:p>
          <a:p>
            <a:r>
              <a:rPr lang="en-US" sz="1800" dirty="0"/>
              <a:t>Having a small square of the most delicious chocolate.</a:t>
            </a:r>
          </a:p>
          <a:p>
            <a:r>
              <a:rPr lang="en-US" sz="1800" dirty="0"/>
              <a:t>Walking barefoot in the grass.</a:t>
            </a:r>
          </a:p>
          <a:p>
            <a:r>
              <a:rPr lang="en-US" sz="1800" dirty="0"/>
              <a:t>Having a massage.</a:t>
            </a:r>
          </a:p>
          <a:p>
            <a:r>
              <a:rPr lang="en-US" sz="1800" dirty="0"/>
              <a:t>Holding a pet.</a:t>
            </a:r>
            <a:endParaRPr lang="en-US" dirty="0"/>
          </a:p>
        </p:txBody>
      </p:sp>
      <p:sp>
        <p:nvSpPr>
          <p:cNvPr id="4" name="Slide Number Placeholder 3"/>
          <p:cNvSpPr>
            <a:spLocks noGrp="1"/>
          </p:cNvSpPr>
          <p:nvPr>
            <p:ph type="sldNum" sz="quarter" idx="5"/>
          </p:nvPr>
        </p:nvSpPr>
        <p:spPr/>
        <p:txBody>
          <a:bodyPr/>
          <a:lstStyle/>
          <a:p>
            <a:fld id="{72F717BE-35AA-492C-A8FE-00299E471FC8}" type="slidenum">
              <a:rPr lang="en-US" smtClean="0"/>
              <a:t>24</a:t>
            </a:fld>
            <a:endParaRPr lang="en-US"/>
          </a:p>
        </p:txBody>
      </p:sp>
    </p:spTree>
    <p:extLst>
      <p:ext uri="{BB962C8B-B14F-4D97-AF65-F5344CB8AC3E}">
        <p14:creationId xmlns:p14="http://schemas.microsoft.com/office/powerpoint/2010/main" val="2696803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800" dirty="0"/>
              <a:t>When it comes to your emotional health, one of the best self-care tips is to make sure you fully engage with your emotions. When you face them head-on, this actually helps with stress.</a:t>
            </a:r>
          </a:p>
          <a:p>
            <a:pPr marL="171450" indent="-171450">
              <a:buFont typeface="Arial" panose="020B0604020202020204" pitchFamily="34" charset="0"/>
              <a:buChar char="•"/>
            </a:pPr>
            <a:endParaRPr lang="en-US" sz="1800" dirty="0"/>
          </a:p>
          <a:p>
            <a:pPr marL="171450" indent="-171450">
              <a:buFont typeface="Arial" panose="020B0604020202020204" pitchFamily="34" charset="0"/>
              <a:buChar char="•"/>
            </a:pPr>
            <a:r>
              <a:rPr lang="en-US" sz="1800" dirty="0"/>
              <a:t>You may feel tempted to push down feelings like sadness or anger, but it’s healthy to feel them, accept them, and move on.</a:t>
            </a:r>
          </a:p>
          <a:p>
            <a:pPr marL="171450" indent="-171450">
              <a:buFont typeface="Arial" panose="020B0604020202020204" pitchFamily="34" charset="0"/>
              <a:buChar char="•"/>
            </a:pPr>
            <a:endParaRPr lang="en-US" sz="1800" dirty="0"/>
          </a:p>
          <a:p>
            <a:pPr marL="171450" indent="-171450">
              <a:buFont typeface="Arial" panose="020B0604020202020204" pitchFamily="34" charset="0"/>
              <a:buChar char="•"/>
            </a:pPr>
            <a:r>
              <a:rPr lang="en-US" sz="1800" dirty="0"/>
              <a:t>Remember that emotions are not “good” or “bad” in themselves. You are not blameworthy for the emotions you feel; only how you behave in response to them.</a:t>
            </a:r>
          </a:p>
          <a:p>
            <a:endParaRPr lang="en-US" sz="1800" dirty="0"/>
          </a:p>
        </p:txBody>
      </p:sp>
      <p:sp>
        <p:nvSpPr>
          <p:cNvPr id="4" name="Slide Number Placeholder 3"/>
          <p:cNvSpPr>
            <a:spLocks noGrp="1"/>
          </p:cNvSpPr>
          <p:nvPr>
            <p:ph type="sldNum" sz="quarter" idx="5"/>
          </p:nvPr>
        </p:nvSpPr>
        <p:spPr/>
        <p:txBody>
          <a:bodyPr/>
          <a:lstStyle/>
          <a:p>
            <a:fld id="{72F717BE-35AA-492C-A8FE-00299E471FC8}" type="slidenum">
              <a:rPr lang="en-US" smtClean="0"/>
              <a:t>25</a:t>
            </a:fld>
            <a:endParaRPr lang="en-US"/>
          </a:p>
        </p:txBody>
      </p:sp>
    </p:spTree>
    <p:extLst>
      <p:ext uri="{BB962C8B-B14F-4D97-AF65-F5344CB8AC3E}">
        <p14:creationId xmlns:p14="http://schemas.microsoft.com/office/powerpoint/2010/main" val="15692996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See a therapist, (EAP) for allotted sessions of general personal development.</a:t>
            </a:r>
          </a:p>
          <a:p>
            <a:endParaRPr lang="en-US" dirty="0"/>
          </a:p>
        </p:txBody>
      </p:sp>
      <p:sp>
        <p:nvSpPr>
          <p:cNvPr id="4" name="Slide Number Placeholder 3"/>
          <p:cNvSpPr>
            <a:spLocks noGrp="1"/>
          </p:cNvSpPr>
          <p:nvPr>
            <p:ph type="sldNum" sz="quarter" idx="5"/>
          </p:nvPr>
        </p:nvSpPr>
        <p:spPr/>
        <p:txBody>
          <a:bodyPr/>
          <a:lstStyle/>
          <a:p>
            <a:fld id="{72F717BE-35AA-492C-A8FE-00299E471FC8}" type="slidenum">
              <a:rPr lang="en-US" smtClean="0"/>
              <a:t>26</a:t>
            </a:fld>
            <a:endParaRPr lang="en-US"/>
          </a:p>
        </p:txBody>
      </p:sp>
    </p:spTree>
    <p:extLst>
      <p:ext uri="{BB962C8B-B14F-4D97-AF65-F5344CB8AC3E}">
        <p14:creationId xmlns:p14="http://schemas.microsoft.com/office/powerpoint/2010/main" val="42491135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800" dirty="0"/>
              <a:t>Spiritual self-care isn’t just about believing in a deity. It’s applicable to atheists and agonistics as much as to religious people.</a:t>
            </a:r>
          </a:p>
          <a:p>
            <a:pPr marL="171450" indent="-171450">
              <a:buFont typeface="Arial" panose="020B0604020202020204" pitchFamily="34" charset="0"/>
              <a:buChar char="•"/>
            </a:pPr>
            <a:endParaRPr lang="en-US" sz="1800" dirty="0"/>
          </a:p>
          <a:p>
            <a:pPr marL="171450" indent="-171450">
              <a:buFont typeface="Arial" panose="020B0604020202020204" pitchFamily="34" charset="0"/>
              <a:buChar char="•"/>
            </a:pPr>
            <a:r>
              <a:rPr lang="en-US" sz="1800" dirty="0"/>
              <a:t>Spiritual self-care is about getting in touch with your values and what really matters to you.</a:t>
            </a:r>
          </a:p>
          <a:p>
            <a:pPr marL="171450" indent="-171450">
              <a:buFont typeface="Arial" panose="020B0604020202020204" pitchFamily="34" charset="0"/>
              <a:buChar char="•"/>
            </a:pPr>
            <a:endParaRPr lang="en-US" sz="1800" dirty="0"/>
          </a:p>
          <a:p>
            <a:pPr marL="171450" indent="-171450">
              <a:buFont typeface="Arial" panose="020B0604020202020204" pitchFamily="34" charset="0"/>
              <a:buChar char="•"/>
            </a:pPr>
            <a:r>
              <a:rPr lang="en-US" sz="1800" dirty="0"/>
              <a:t>Self-care tips for depression often stress that developing a sense of purpose is vital to your recovery. Below are some versatile examples that can help you with this.</a:t>
            </a:r>
          </a:p>
          <a:p>
            <a:endParaRPr lang="en-US" sz="1800" dirty="0"/>
          </a:p>
        </p:txBody>
      </p:sp>
      <p:sp>
        <p:nvSpPr>
          <p:cNvPr id="4" name="Slide Number Placeholder 3"/>
          <p:cNvSpPr>
            <a:spLocks noGrp="1"/>
          </p:cNvSpPr>
          <p:nvPr>
            <p:ph type="sldNum" sz="quarter" idx="5"/>
          </p:nvPr>
        </p:nvSpPr>
        <p:spPr/>
        <p:txBody>
          <a:bodyPr/>
          <a:lstStyle/>
          <a:p>
            <a:fld id="{72F717BE-35AA-492C-A8FE-00299E471FC8}" type="slidenum">
              <a:rPr lang="en-US" smtClean="0"/>
              <a:t>27</a:t>
            </a:fld>
            <a:endParaRPr lang="en-US"/>
          </a:p>
        </p:txBody>
      </p:sp>
    </p:spTree>
    <p:extLst>
      <p:ext uri="{BB962C8B-B14F-4D97-AF65-F5344CB8AC3E}">
        <p14:creationId xmlns:p14="http://schemas.microsoft.com/office/powerpoint/2010/main" val="1758983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Make a list of 5-10 things that make you feel alive, then ask yourself how you can better incorporate these things into your life.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Go on a trip with the sole purpose of photographing things that inspire you.</a:t>
            </a:r>
          </a:p>
          <a:p>
            <a:endParaRPr lang="en-US" sz="1800" dirty="0"/>
          </a:p>
        </p:txBody>
      </p:sp>
      <p:sp>
        <p:nvSpPr>
          <p:cNvPr id="4" name="Slide Number Placeholder 3"/>
          <p:cNvSpPr>
            <a:spLocks noGrp="1"/>
          </p:cNvSpPr>
          <p:nvPr>
            <p:ph type="sldNum" sz="quarter" idx="5"/>
          </p:nvPr>
        </p:nvSpPr>
        <p:spPr/>
        <p:txBody>
          <a:bodyPr/>
          <a:lstStyle/>
          <a:p>
            <a:fld id="{72F717BE-35AA-492C-A8FE-00299E471FC8}" type="slidenum">
              <a:rPr lang="en-US" smtClean="0"/>
              <a:t>28</a:t>
            </a:fld>
            <a:endParaRPr lang="en-US"/>
          </a:p>
        </p:txBody>
      </p:sp>
    </p:spTree>
    <p:extLst>
      <p:ext uri="{BB962C8B-B14F-4D97-AF65-F5344CB8AC3E}">
        <p14:creationId xmlns:p14="http://schemas.microsoft.com/office/powerpoint/2010/main" val="2106048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800" dirty="0"/>
              <a:t>The importance of self-care definitely extends to purely physical aspects of your health. Physical activity is vital not only for your bodily well-being but also for helping you let off steam.</a:t>
            </a:r>
          </a:p>
          <a:p>
            <a:pPr marL="171450" indent="-171450">
              <a:buFont typeface="Arial" panose="020B0604020202020204" pitchFamily="34" charset="0"/>
              <a:buChar char="•"/>
            </a:pPr>
            <a:endParaRPr lang="en-US" sz="1800" dirty="0"/>
          </a:p>
          <a:p>
            <a:pPr marL="171450" indent="-171450">
              <a:buFont typeface="Arial" panose="020B0604020202020204" pitchFamily="34" charset="0"/>
              <a:buChar char="•"/>
            </a:pPr>
            <a:r>
              <a:rPr lang="en-US" sz="1800" dirty="0"/>
              <a:t>You might think there’s nothing fun or self-compassionate about going to the gym, but that’s far too narrow a way of thinking about physical self-care. Instead, broaden the concept by thinking about the following lists</a:t>
            </a:r>
          </a:p>
        </p:txBody>
      </p:sp>
      <p:sp>
        <p:nvSpPr>
          <p:cNvPr id="4" name="Slide Number Placeholder 3"/>
          <p:cNvSpPr>
            <a:spLocks noGrp="1"/>
          </p:cNvSpPr>
          <p:nvPr>
            <p:ph type="sldNum" sz="quarter" idx="5"/>
          </p:nvPr>
        </p:nvSpPr>
        <p:spPr/>
        <p:txBody>
          <a:bodyPr/>
          <a:lstStyle/>
          <a:p>
            <a:fld id="{72F717BE-35AA-492C-A8FE-00299E471FC8}" type="slidenum">
              <a:rPr lang="en-US" smtClean="0"/>
              <a:t>29</a:t>
            </a:fld>
            <a:endParaRPr lang="en-US"/>
          </a:p>
        </p:txBody>
      </p:sp>
    </p:spTree>
    <p:extLst>
      <p:ext uri="{BB962C8B-B14F-4D97-AF65-F5344CB8AC3E}">
        <p14:creationId xmlns:p14="http://schemas.microsoft.com/office/powerpoint/2010/main" val="1040709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F717BE-35AA-492C-A8FE-00299E471FC8}" type="slidenum">
              <a:rPr lang="en-US" smtClean="0"/>
              <a:t>3</a:t>
            </a:fld>
            <a:endParaRPr lang="en-US"/>
          </a:p>
        </p:txBody>
      </p:sp>
    </p:spTree>
    <p:extLst>
      <p:ext uri="{BB962C8B-B14F-4D97-AF65-F5344CB8AC3E}">
        <p14:creationId xmlns:p14="http://schemas.microsoft.com/office/powerpoint/2010/main" val="2276415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F717BE-35AA-492C-A8FE-00299E471FC8}" type="slidenum">
              <a:rPr lang="en-US" smtClean="0"/>
              <a:t>30</a:t>
            </a:fld>
            <a:endParaRPr lang="en-US"/>
          </a:p>
        </p:txBody>
      </p:sp>
    </p:spTree>
    <p:extLst>
      <p:ext uri="{BB962C8B-B14F-4D97-AF65-F5344CB8AC3E}">
        <p14:creationId xmlns:p14="http://schemas.microsoft.com/office/powerpoint/2010/main" val="17388229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4462463" cy="2509838"/>
          </a:xfrm>
        </p:spPr>
      </p:sp>
      <p:sp>
        <p:nvSpPr>
          <p:cNvPr id="3" name="Notes Placeholder 2"/>
          <p:cNvSpPr>
            <a:spLocks noGrp="1"/>
          </p:cNvSpPr>
          <p:nvPr>
            <p:ph type="body" idx="1"/>
          </p:nvPr>
        </p:nvSpPr>
        <p:spPr>
          <a:xfrm>
            <a:off x="685800" y="3652838"/>
            <a:ext cx="5486400" cy="4348162"/>
          </a:xfrm>
        </p:spPr>
        <p:txBody>
          <a:bodyPr/>
          <a:lstStyle/>
          <a:p>
            <a:pPr marL="171450" indent="-171450">
              <a:buFont typeface="Arial" panose="020B0604020202020204" pitchFamily="34" charset="0"/>
              <a:buChar char="•"/>
            </a:pPr>
            <a:r>
              <a:rPr lang="en-US" sz="1800" dirty="0"/>
              <a:t>It might look different depending on whether you’re an introvert or extrovert. However, connecting with other people is necessary for happiness for a large diversity of people.</a:t>
            </a:r>
          </a:p>
          <a:p>
            <a:pPr marL="171450" indent="-171450">
              <a:buFont typeface="Arial" panose="020B0604020202020204" pitchFamily="34" charset="0"/>
              <a:buChar char="•"/>
            </a:pPr>
            <a:endParaRPr lang="en-US" sz="1800" dirty="0"/>
          </a:p>
          <a:p>
            <a:pPr marL="171450" indent="-171450">
              <a:buFont typeface="Arial" panose="020B0604020202020204" pitchFamily="34" charset="0"/>
              <a:buChar char="•"/>
            </a:pPr>
            <a:r>
              <a:rPr lang="en-US" sz="1800" dirty="0"/>
              <a:t>It helps you to understand that you’re not alone. Plus, it can also give us a sense of being fully “seen” by others. This can, in particular, help us combat loneliness and isolation.</a:t>
            </a:r>
          </a:p>
          <a:p>
            <a:pPr marL="171450" indent="-171450">
              <a:buFont typeface="Arial" panose="020B0604020202020204" pitchFamily="34" charset="0"/>
              <a:buChar char="•"/>
            </a:pPr>
            <a:endParaRPr lang="en-US" sz="1800" dirty="0"/>
          </a:p>
          <a:p>
            <a:pPr marL="171450" indent="-171450">
              <a:buFont typeface="Arial" panose="020B0604020202020204" pitchFamily="34" charset="0"/>
              <a:buChar char="•"/>
            </a:pPr>
            <a:r>
              <a:rPr lang="en-US" sz="1800" dirty="0"/>
              <a:t>Social self-care isn’t about just doing things with others for the sake of it, but about choosing to do things with people who really make you feel good.</a:t>
            </a:r>
          </a:p>
          <a:p>
            <a:endParaRPr lang="en-US" sz="1800" dirty="0"/>
          </a:p>
        </p:txBody>
      </p:sp>
      <p:sp>
        <p:nvSpPr>
          <p:cNvPr id="4" name="Slide Number Placeholder 3"/>
          <p:cNvSpPr>
            <a:spLocks noGrp="1"/>
          </p:cNvSpPr>
          <p:nvPr>
            <p:ph type="sldNum" sz="quarter" idx="5"/>
          </p:nvPr>
        </p:nvSpPr>
        <p:spPr/>
        <p:txBody>
          <a:bodyPr/>
          <a:lstStyle/>
          <a:p>
            <a:fld id="{72F717BE-35AA-492C-A8FE-00299E471FC8}" type="slidenum">
              <a:rPr lang="en-US" smtClean="0"/>
              <a:t>31</a:t>
            </a:fld>
            <a:endParaRPr lang="en-US"/>
          </a:p>
        </p:txBody>
      </p:sp>
    </p:spTree>
    <p:extLst>
      <p:ext uri="{BB962C8B-B14F-4D97-AF65-F5344CB8AC3E}">
        <p14:creationId xmlns:p14="http://schemas.microsoft.com/office/powerpoint/2010/main" val="10179327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F717BE-35AA-492C-A8FE-00299E471FC8}" type="slidenum">
              <a:rPr lang="en-US" smtClean="0"/>
              <a:t>32</a:t>
            </a:fld>
            <a:endParaRPr lang="en-US"/>
          </a:p>
        </p:txBody>
      </p:sp>
    </p:spTree>
    <p:extLst>
      <p:ext uri="{BB962C8B-B14F-4D97-AF65-F5344CB8AC3E}">
        <p14:creationId xmlns:p14="http://schemas.microsoft.com/office/powerpoint/2010/main" val="20477591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Recognize there is a limit to what you can do or take on.  By doing more, you risk your ability to serve your clients, your organization and most of all yourself! </a:t>
            </a:r>
          </a:p>
          <a:p>
            <a:r>
              <a:rPr lang="en-US" sz="1800" dirty="0"/>
              <a:t>Try not to take your work home.  Leave time for transition between work and home.  Transition is the perfect time for a self-care ritual.</a:t>
            </a:r>
          </a:p>
          <a:p>
            <a:r>
              <a:rPr lang="en-US" sz="1800" dirty="0"/>
              <a:t>Explore and practice stress management techniques, get regular exercise and do fun activities that take you completely away from your work and life stress.</a:t>
            </a:r>
          </a:p>
          <a:p>
            <a:endParaRPr lang="en-US" sz="1800" dirty="0"/>
          </a:p>
        </p:txBody>
      </p:sp>
      <p:sp>
        <p:nvSpPr>
          <p:cNvPr id="4" name="Slide Number Placeholder 3"/>
          <p:cNvSpPr>
            <a:spLocks noGrp="1"/>
          </p:cNvSpPr>
          <p:nvPr>
            <p:ph type="sldNum" sz="quarter" idx="5"/>
          </p:nvPr>
        </p:nvSpPr>
        <p:spPr/>
        <p:txBody>
          <a:bodyPr/>
          <a:lstStyle/>
          <a:p>
            <a:fld id="{72F717BE-35AA-492C-A8FE-00299E471FC8}" type="slidenum">
              <a:rPr lang="en-US" smtClean="0"/>
              <a:t>33</a:t>
            </a:fld>
            <a:endParaRPr lang="en-US"/>
          </a:p>
        </p:txBody>
      </p:sp>
    </p:spTree>
    <p:extLst>
      <p:ext uri="{BB962C8B-B14F-4D97-AF65-F5344CB8AC3E}">
        <p14:creationId xmlns:p14="http://schemas.microsoft.com/office/powerpoint/2010/main" val="37571855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F717BE-35AA-492C-A8FE-00299E471FC8}" type="slidenum">
              <a:rPr lang="en-US" smtClean="0"/>
              <a:t>34</a:t>
            </a:fld>
            <a:endParaRPr lang="en-US"/>
          </a:p>
        </p:txBody>
      </p:sp>
    </p:spTree>
    <p:extLst>
      <p:ext uri="{BB962C8B-B14F-4D97-AF65-F5344CB8AC3E}">
        <p14:creationId xmlns:p14="http://schemas.microsoft.com/office/powerpoint/2010/main" val="20547698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F717BE-35AA-492C-A8FE-00299E471FC8}" type="slidenum">
              <a:rPr lang="en-US" smtClean="0"/>
              <a:t>35</a:t>
            </a:fld>
            <a:endParaRPr lang="en-US"/>
          </a:p>
        </p:txBody>
      </p:sp>
    </p:spTree>
    <p:extLst>
      <p:ext uri="{BB962C8B-B14F-4D97-AF65-F5344CB8AC3E}">
        <p14:creationId xmlns:p14="http://schemas.microsoft.com/office/powerpoint/2010/main" val="9993304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Secondary traumatization (ST), Vicarious traumatization (VT) and Compassion fatigue (CF) can directly contribute to staff turnover.  Turnover rates in behavioral health are at 40%. </a:t>
            </a:r>
          </a:p>
          <a:p>
            <a:endParaRPr lang="en-US" dirty="0"/>
          </a:p>
          <a:p>
            <a:endParaRPr lang="en-US" dirty="0"/>
          </a:p>
        </p:txBody>
      </p:sp>
    </p:spTree>
    <p:extLst>
      <p:ext uri="{BB962C8B-B14F-4D97-AF65-F5344CB8AC3E}">
        <p14:creationId xmlns:p14="http://schemas.microsoft.com/office/powerpoint/2010/main" val="4733367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800" dirty="0"/>
              <a:t>Although nearly everyone who performs emotionally intense work can be susceptible to vicarious trauma and burnout-- and those who work with traumatized children are considered at high risk --certain professions in the nonprofit field may not have sufficient help in handling their rawest feelings. Think of it as an Occupational Hazard.</a:t>
            </a:r>
          </a:p>
          <a:p>
            <a:endParaRPr lang="en-US" sz="1800" dirty="0"/>
          </a:p>
          <a:p>
            <a:r>
              <a:rPr lang="en-US" sz="1800" dirty="0"/>
              <a:t>Not giving these workers help can undermine not only an organization but its long-term mission. </a:t>
            </a:r>
          </a:p>
        </p:txBody>
      </p:sp>
      <p:sp>
        <p:nvSpPr>
          <p:cNvPr id="4" name="Slide Number Placeholder 3"/>
          <p:cNvSpPr>
            <a:spLocks noGrp="1"/>
          </p:cNvSpPr>
          <p:nvPr>
            <p:ph type="sldNum" sz="quarter" idx="10"/>
          </p:nvPr>
        </p:nvSpPr>
        <p:spPr/>
        <p:txBody>
          <a:bodyPr/>
          <a:lstStyle/>
          <a:p>
            <a:fld id="{5F33093C-22D2-4F6B-AA1B-265CE3C8E3E8}" type="slidenum">
              <a:rPr lang="en-US" smtClean="0"/>
              <a:pPr/>
              <a:t>37</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9827751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5F33093C-22D2-4F6B-AA1B-265CE3C8E3E8}" type="slidenum">
              <a:rPr lang="en-US" smtClean="0"/>
              <a:pPr/>
              <a:t>38</a:t>
            </a:fld>
            <a:endParaRPr lang="en-US"/>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16246656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F717BE-35AA-492C-A8FE-00299E471FC8}" type="slidenum">
              <a:rPr lang="en-US" smtClean="0"/>
              <a:t>39</a:t>
            </a:fld>
            <a:endParaRPr lang="en-US"/>
          </a:p>
        </p:txBody>
      </p:sp>
    </p:spTree>
    <p:extLst>
      <p:ext uri="{BB962C8B-B14F-4D97-AF65-F5344CB8AC3E}">
        <p14:creationId xmlns:p14="http://schemas.microsoft.com/office/powerpoint/2010/main" val="2258917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Burnout, Compassion Fatigue and Vicarious Trauma are unintended consequences of being a helper.</a:t>
            </a:r>
          </a:p>
          <a:p>
            <a:endParaRPr lang="en-US" dirty="0"/>
          </a:p>
        </p:txBody>
      </p:sp>
      <p:sp>
        <p:nvSpPr>
          <p:cNvPr id="4" name="Slide Number Placeholder 3"/>
          <p:cNvSpPr>
            <a:spLocks noGrp="1"/>
          </p:cNvSpPr>
          <p:nvPr>
            <p:ph type="sldNum" sz="quarter" idx="5"/>
          </p:nvPr>
        </p:nvSpPr>
        <p:spPr/>
        <p:txBody>
          <a:bodyPr/>
          <a:lstStyle/>
          <a:p>
            <a:fld id="{72F717BE-35AA-492C-A8FE-00299E471FC8}" type="slidenum">
              <a:rPr lang="en-US" smtClean="0"/>
              <a:t>4</a:t>
            </a:fld>
            <a:endParaRPr lang="en-US"/>
          </a:p>
        </p:txBody>
      </p:sp>
    </p:spTree>
    <p:extLst>
      <p:ext uri="{BB962C8B-B14F-4D97-AF65-F5344CB8AC3E}">
        <p14:creationId xmlns:p14="http://schemas.microsoft.com/office/powerpoint/2010/main" val="14583817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CEEEE897-AC7D-6E58-32F1-E1D3181E57B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159981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Compassion Stress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a natural outcome of knowing about trauma experienced by a client, friend, or family member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Compassion Fatigue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"a state of exhaustion and dysfunction biologically, psychologically, and emotionally, as a result of prolonged exposure to compassion stress" (Charles Figley, 1995)</a:t>
            </a:r>
          </a:p>
          <a:p>
            <a:endParaRPr lang="en-US" dirty="0"/>
          </a:p>
        </p:txBody>
      </p:sp>
      <p:sp>
        <p:nvSpPr>
          <p:cNvPr id="4" name="Slide Number Placeholder 3"/>
          <p:cNvSpPr>
            <a:spLocks noGrp="1"/>
          </p:cNvSpPr>
          <p:nvPr>
            <p:ph type="sldNum" sz="quarter" idx="5"/>
          </p:nvPr>
        </p:nvSpPr>
        <p:spPr/>
        <p:txBody>
          <a:bodyPr/>
          <a:lstStyle/>
          <a:p>
            <a:fld id="{72F717BE-35AA-492C-A8FE-00299E471FC8}" type="slidenum">
              <a:rPr lang="en-US" smtClean="0"/>
              <a:t>5</a:t>
            </a:fld>
            <a:endParaRPr lang="en-US"/>
          </a:p>
        </p:txBody>
      </p:sp>
    </p:spTree>
    <p:extLst>
      <p:ext uri="{BB962C8B-B14F-4D97-AF65-F5344CB8AC3E}">
        <p14:creationId xmlns:p14="http://schemas.microsoft.com/office/powerpoint/2010/main" val="4158619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38DF866D-539E-4AE9-8248-C74DE0EC1F4E}" type="slidenum">
              <a:rPr lang="en-AU" smtClean="0"/>
              <a:t>6</a:t>
            </a:fld>
            <a:endParaRPr lang="en-AU"/>
          </a:p>
        </p:txBody>
      </p:sp>
      <p:graphicFrame>
        <p:nvGraphicFramePr>
          <p:cNvPr id="5" name="Table 5">
            <a:extLst>
              <a:ext uri="{FF2B5EF4-FFF2-40B4-BE49-F238E27FC236}">
                <a16:creationId xmlns:a16="http://schemas.microsoft.com/office/drawing/2014/main" id="{386CCBA4-3CE2-60EC-D42F-3B2D0AB1D4CA}"/>
              </a:ext>
            </a:extLst>
          </p:cNvPr>
          <p:cNvGraphicFramePr>
            <a:graphicFrameLocks noGrp="1"/>
          </p:cNvGraphicFramePr>
          <p:nvPr>
            <p:extLst>
              <p:ext uri="{D42A27DB-BD31-4B8C-83A1-F6EECF244321}">
                <p14:modId xmlns:p14="http://schemas.microsoft.com/office/powerpoint/2010/main" val="3137237801"/>
              </p:ext>
            </p:extLst>
          </p:nvPr>
        </p:nvGraphicFramePr>
        <p:xfrm>
          <a:off x="685799" y="4628356"/>
          <a:ext cx="5486400" cy="2834640"/>
        </p:xfrm>
        <a:graphic>
          <a:graphicData uri="http://schemas.openxmlformats.org/drawingml/2006/table">
            <a:tbl>
              <a:tblPr firstRow="1" bandRow="1">
                <a:tableStyleId>{5940675A-B579-460E-94D1-54222C63F5DA}</a:tableStyleId>
              </a:tblPr>
              <a:tblGrid>
                <a:gridCol w="1828800">
                  <a:extLst>
                    <a:ext uri="{9D8B030D-6E8A-4147-A177-3AD203B41FA5}">
                      <a16:colId xmlns:a16="http://schemas.microsoft.com/office/drawing/2014/main" val="1464887432"/>
                    </a:ext>
                  </a:extLst>
                </a:gridCol>
                <a:gridCol w="1828800">
                  <a:extLst>
                    <a:ext uri="{9D8B030D-6E8A-4147-A177-3AD203B41FA5}">
                      <a16:colId xmlns:a16="http://schemas.microsoft.com/office/drawing/2014/main" val="50629816"/>
                    </a:ext>
                  </a:extLst>
                </a:gridCol>
                <a:gridCol w="1828800">
                  <a:extLst>
                    <a:ext uri="{9D8B030D-6E8A-4147-A177-3AD203B41FA5}">
                      <a16:colId xmlns:a16="http://schemas.microsoft.com/office/drawing/2014/main" val="2224089679"/>
                    </a:ext>
                  </a:extLst>
                </a:gridCol>
              </a:tblGrid>
              <a:tr h="243628">
                <a:tc>
                  <a:txBody>
                    <a:bodyPr/>
                    <a:lstStyle/>
                    <a:p>
                      <a:r>
                        <a:rPr lang="en-AU" b="1" baseline="0" dirty="0"/>
                        <a:t>Work:</a:t>
                      </a:r>
                    </a:p>
                    <a:p>
                      <a:pPr marL="171450" indent="-171450">
                        <a:buFont typeface="Arial" panose="020B0604020202020204" pitchFamily="34" charset="0"/>
                        <a:buChar char="•"/>
                      </a:pPr>
                      <a:r>
                        <a:rPr lang="en-US" dirty="0"/>
                        <a:t>work dread or avoidance</a:t>
                      </a:r>
                    </a:p>
                    <a:p>
                      <a:pPr marL="171450" indent="-171450">
                        <a:buFont typeface="Arial" panose="020B0604020202020204" pitchFamily="34" charset="0"/>
                        <a:buChar char="•"/>
                      </a:pPr>
                      <a:r>
                        <a:rPr lang="en-US" dirty="0"/>
                        <a:t>lower empathy</a:t>
                      </a:r>
                    </a:p>
                    <a:p>
                      <a:pPr marL="171450" indent="-171450">
                        <a:buFont typeface="Arial" panose="020B0604020202020204" pitchFamily="34" charset="0"/>
                        <a:buChar char="•"/>
                      </a:pPr>
                      <a:r>
                        <a:rPr lang="en-US" dirty="0"/>
                        <a:t>absenteeism</a:t>
                      </a:r>
                    </a:p>
                    <a:p>
                      <a:pPr marL="171450" indent="-171450">
                        <a:buFont typeface="Arial" panose="020B0604020202020204" pitchFamily="34" charset="0"/>
                        <a:buChar char="•"/>
                      </a:pPr>
                      <a:r>
                        <a:rPr lang="en-US" dirty="0"/>
                        <a:t>lack of joy</a:t>
                      </a:r>
                    </a:p>
                    <a:p>
                      <a:endParaRPr lang="en-US" dirty="0"/>
                    </a:p>
                  </a:txBody>
                  <a:tcPr/>
                </a:tc>
                <a:tc>
                  <a:txBody>
                    <a:bodyPr/>
                    <a:lstStyle/>
                    <a:p>
                      <a:pPr marL="0" indent="0">
                        <a:buFont typeface="Arial" panose="020B0604020202020204" pitchFamily="34" charset="0"/>
                        <a:buNone/>
                      </a:pPr>
                      <a:r>
                        <a:rPr lang="en-US" b="1" dirty="0"/>
                        <a:t>Emotional</a:t>
                      </a:r>
                    </a:p>
                    <a:p>
                      <a:pPr marL="171450" indent="-171450">
                        <a:buFont typeface="Arial" panose="020B0604020202020204" pitchFamily="34" charset="0"/>
                        <a:buChar char="•"/>
                      </a:pPr>
                      <a:r>
                        <a:rPr lang="en-US" dirty="0"/>
                        <a:t>irritability</a:t>
                      </a:r>
                    </a:p>
                    <a:p>
                      <a:pPr marL="171450" indent="-171450">
                        <a:buFont typeface="Arial" panose="020B0604020202020204" pitchFamily="34" charset="0"/>
                        <a:buChar char="•"/>
                      </a:pPr>
                      <a:r>
                        <a:rPr lang="en-US" dirty="0"/>
                        <a:t>anxiety</a:t>
                      </a:r>
                    </a:p>
                    <a:p>
                      <a:pPr marL="171450" indent="-171450">
                        <a:buFont typeface="Arial" panose="020B0604020202020204" pitchFamily="34" charset="0"/>
                        <a:buChar char="•"/>
                      </a:pPr>
                      <a:r>
                        <a:rPr lang="en-US" dirty="0"/>
                        <a:t>oversensitive</a:t>
                      </a:r>
                    </a:p>
                    <a:p>
                      <a:pPr marL="171450" indent="-171450">
                        <a:buFont typeface="Arial" panose="020B0604020202020204" pitchFamily="34" charset="0"/>
                        <a:buChar char="•"/>
                      </a:pPr>
                      <a:r>
                        <a:rPr lang="en-US" dirty="0"/>
                        <a:t>restless</a:t>
                      </a:r>
                    </a:p>
                    <a:p>
                      <a:pPr marL="171450" indent="-171450">
                        <a:buFont typeface="Arial" panose="020B0604020202020204" pitchFamily="34" charset="0"/>
                        <a:buChar char="•"/>
                      </a:pPr>
                      <a:r>
                        <a:rPr lang="en-US" dirty="0"/>
                        <a:t>resentment</a:t>
                      </a:r>
                    </a:p>
                    <a:p>
                      <a:pPr marL="171450" indent="-171450">
                        <a:buFont typeface="Arial" panose="020B0604020202020204" pitchFamily="34" charset="0"/>
                        <a:buChar char="•"/>
                      </a:pPr>
                      <a:r>
                        <a:rPr lang="en-US" dirty="0"/>
                        <a:t>poor judgement and concentration</a:t>
                      </a:r>
                    </a:p>
                    <a:p>
                      <a:endParaRPr lang="en-US" dirty="0"/>
                    </a:p>
                  </a:txBody>
                  <a:tcPr/>
                </a:tc>
                <a:tc>
                  <a:txBody>
                    <a:bodyPr/>
                    <a:lstStyle/>
                    <a:p>
                      <a:pPr marL="0" indent="0">
                        <a:buFont typeface="Arial" panose="020B0604020202020204" pitchFamily="34" charset="0"/>
                        <a:buNone/>
                      </a:pPr>
                      <a:r>
                        <a:rPr lang="en-US" b="1" dirty="0"/>
                        <a:t>Physical</a:t>
                      </a:r>
                    </a:p>
                    <a:p>
                      <a:pPr marL="171450" indent="-171450">
                        <a:buFont typeface="Arial" panose="020B0604020202020204" pitchFamily="34" charset="0"/>
                        <a:buChar char="•"/>
                      </a:pPr>
                      <a:r>
                        <a:rPr lang="en-US" dirty="0"/>
                        <a:t>headaches</a:t>
                      </a:r>
                    </a:p>
                    <a:p>
                      <a:pPr marL="171450" indent="-171450">
                        <a:buFont typeface="Arial" panose="020B0604020202020204" pitchFamily="34" charset="0"/>
                        <a:buChar char="•"/>
                      </a:pPr>
                      <a:r>
                        <a:rPr lang="en-US" dirty="0"/>
                        <a:t>gastro issues</a:t>
                      </a:r>
                    </a:p>
                    <a:p>
                      <a:pPr marL="171450" indent="-171450">
                        <a:buFont typeface="Arial" panose="020B0604020202020204" pitchFamily="34" charset="0"/>
                        <a:buChar char="•"/>
                      </a:pPr>
                      <a:r>
                        <a:rPr lang="en-US" dirty="0"/>
                        <a:t>muscle tension</a:t>
                      </a:r>
                    </a:p>
                    <a:p>
                      <a:pPr marL="171450" indent="-171450">
                        <a:buFont typeface="Arial" panose="020B0604020202020204" pitchFamily="34" charset="0"/>
                        <a:buChar char="•"/>
                      </a:pPr>
                      <a:r>
                        <a:rPr lang="en-US" dirty="0"/>
                        <a:t>insomnia</a:t>
                      </a:r>
                    </a:p>
                    <a:p>
                      <a:pPr marL="171450" indent="-171450">
                        <a:buFont typeface="Arial" panose="020B0604020202020204" pitchFamily="34" charset="0"/>
                        <a:buChar char="•"/>
                      </a:pPr>
                      <a:r>
                        <a:rPr lang="en-US" dirty="0"/>
                        <a:t>fatigue</a:t>
                      </a:r>
                    </a:p>
                    <a:p>
                      <a:pPr marL="171450" indent="-171450">
                        <a:buFont typeface="Arial" panose="020B0604020202020204" pitchFamily="34" charset="0"/>
                        <a:buChar char="•"/>
                      </a:pPr>
                      <a:r>
                        <a:rPr lang="en-US" dirty="0"/>
                        <a:t>cardiac issues</a:t>
                      </a:r>
                    </a:p>
                    <a:p>
                      <a:endParaRPr lang="en-US" dirty="0"/>
                    </a:p>
                  </a:txBody>
                  <a:tcPr/>
                </a:tc>
                <a:extLst>
                  <a:ext uri="{0D108BD9-81ED-4DB2-BD59-A6C34878D82A}">
                    <a16:rowId xmlns:a16="http://schemas.microsoft.com/office/drawing/2014/main" val="1302087529"/>
                  </a:ext>
                </a:extLst>
              </a:tr>
            </a:tbl>
          </a:graphicData>
        </a:graphic>
      </p:graphicFrame>
    </p:spTree>
    <p:extLst>
      <p:ext uri="{BB962C8B-B14F-4D97-AF65-F5344CB8AC3E}">
        <p14:creationId xmlns:p14="http://schemas.microsoft.com/office/powerpoint/2010/main" val="3349291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When the trauma experienced by the victim/survivor begins to affect the helper in such a way as to create distress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Symptoms: hyperarousal (heightened reactivity), intrusive thoughts, recurring dreams, avoidance, emotional "numbing", anxiety, depression</a:t>
            </a:r>
          </a:p>
          <a:p>
            <a:endParaRPr lang="en-US" dirty="0"/>
          </a:p>
        </p:txBody>
      </p:sp>
      <p:sp>
        <p:nvSpPr>
          <p:cNvPr id="4" name="Slide Number Placeholder 3"/>
          <p:cNvSpPr>
            <a:spLocks noGrp="1"/>
          </p:cNvSpPr>
          <p:nvPr>
            <p:ph type="sldNum" sz="quarter" idx="5"/>
          </p:nvPr>
        </p:nvSpPr>
        <p:spPr/>
        <p:txBody>
          <a:bodyPr/>
          <a:lstStyle/>
          <a:p>
            <a:fld id="{72F717BE-35AA-492C-A8FE-00299E471FC8}" type="slidenum">
              <a:rPr lang="en-US" smtClean="0"/>
              <a:t>7</a:t>
            </a:fld>
            <a:endParaRPr lang="en-US"/>
          </a:p>
        </p:txBody>
      </p:sp>
    </p:spTree>
    <p:extLst>
      <p:ext uri="{BB962C8B-B14F-4D97-AF65-F5344CB8AC3E}">
        <p14:creationId xmlns:p14="http://schemas.microsoft.com/office/powerpoint/2010/main" val="1371056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Rectangle 2"/>
          <p:cNvSpPr>
            <a:spLocks noGrp="1" noRot="1" noChangeAspect="1" noChangeArrowheads="1" noTextEdit="1"/>
          </p:cNvSpPr>
          <p:nvPr>
            <p:ph type="sldImg"/>
          </p:nvPr>
        </p:nvSpPr>
        <p:spPr>
          <a:xfrm>
            <a:off x="798513" y="406400"/>
            <a:ext cx="4572000" cy="2573338"/>
          </a:xfrm>
          <a:ln/>
        </p:spPr>
      </p:sp>
      <p:sp>
        <p:nvSpPr>
          <p:cNvPr id="149508" name="Rectangle 3"/>
          <p:cNvSpPr>
            <a:spLocks noGrp="1" noChangeArrowheads="1"/>
          </p:cNvSpPr>
          <p:nvPr>
            <p:ph type="body" idx="1"/>
          </p:nvPr>
        </p:nvSpPr>
        <p:spPr>
          <a:xfrm>
            <a:off x="185737" y="3352771"/>
            <a:ext cx="6076167" cy="5385324"/>
          </a:xfrm>
          <a:noFill/>
          <a:ln/>
        </p:spPr>
        <p:txBody>
          <a:bodyPr/>
          <a:lstStyle/>
          <a:p>
            <a:pPr marL="352261" indent="-352261">
              <a:spcBef>
                <a:spcPts val="0"/>
              </a:spcBef>
              <a:spcAft>
                <a:spcPts val="0"/>
              </a:spcAft>
              <a:buFont typeface="+mj-lt"/>
              <a:buAutoNum type="arabicPeriod"/>
              <a:tabLst>
                <a:tab pos="234841" algn="l"/>
              </a:tabLst>
            </a:pPr>
            <a:r>
              <a:rPr lang="en-US" sz="1800" dirty="0"/>
              <a:t>Give basic directions for the whole exercise at the beginning.</a:t>
            </a:r>
          </a:p>
          <a:p>
            <a:pPr marL="342900" indent="-342900">
              <a:spcBef>
                <a:spcPts val="0"/>
              </a:spcBef>
              <a:spcAft>
                <a:spcPts val="0"/>
              </a:spcAft>
              <a:buFont typeface="+mj-lt"/>
              <a:buAutoNum type="arabicPeriod"/>
              <a:tabLst>
                <a:tab pos="234841" algn="l"/>
              </a:tabLst>
            </a:pPr>
            <a:endParaRPr lang="en-US" sz="1800" dirty="0"/>
          </a:p>
          <a:p>
            <a:pPr marL="352261" indent="-352261">
              <a:spcBef>
                <a:spcPts val="0"/>
              </a:spcBef>
              <a:spcAft>
                <a:spcPts val="0"/>
              </a:spcAft>
              <a:buFont typeface="+mj-lt"/>
              <a:buAutoNum type="arabicPeriod"/>
              <a:tabLst>
                <a:tab pos="234841" algn="l"/>
              </a:tabLst>
            </a:pPr>
            <a:r>
              <a:rPr lang="en-US" sz="1800" dirty="0"/>
              <a:t>Ask participants, to write down on one side of a piece of paper, 3 signs of VT they are aware of in themselves. </a:t>
            </a:r>
          </a:p>
          <a:p>
            <a:pPr>
              <a:spcBef>
                <a:spcPts val="0"/>
              </a:spcBef>
              <a:spcAft>
                <a:spcPts val="0"/>
              </a:spcAft>
              <a:tabLst>
                <a:tab pos="234841" algn="l"/>
              </a:tabLst>
            </a:pPr>
            <a:endParaRPr lang="en-US" sz="1800" dirty="0"/>
          </a:p>
          <a:p>
            <a:pPr marL="352261" indent="-352261">
              <a:spcBef>
                <a:spcPts val="0"/>
              </a:spcBef>
              <a:spcAft>
                <a:spcPts val="0"/>
              </a:spcAft>
              <a:buFont typeface="+mj-lt"/>
              <a:buAutoNum type="arabicPeriod"/>
              <a:tabLst>
                <a:tab pos="234841" algn="l"/>
              </a:tabLst>
            </a:pPr>
            <a:r>
              <a:rPr lang="en-US" sz="1800" dirty="0"/>
              <a:t>Alternating back and forth, trainers read 1 of the VT list first. </a:t>
            </a:r>
          </a:p>
        </p:txBody>
      </p:sp>
    </p:spTree>
    <p:extLst>
      <p:ext uri="{BB962C8B-B14F-4D97-AF65-F5344CB8AC3E}">
        <p14:creationId xmlns:p14="http://schemas.microsoft.com/office/powerpoint/2010/main" val="1927641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2"/>
          <p:cNvSpPr>
            <a:spLocks noGrp="1" noRot="1" noChangeAspect="1" noChangeArrowheads="1" noTextEdit="1"/>
          </p:cNvSpPr>
          <p:nvPr>
            <p:ph type="sldImg"/>
          </p:nvPr>
        </p:nvSpPr>
        <p:spPr>
          <a:xfrm>
            <a:off x="1281113" y="762000"/>
            <a:ext cx="4513262" cy="2540000"/>
          </a:xfrm>
          <a:ln/>
        </p:spPr>
      </p:sp>
      <p:sp>
        <p:nvSpPr>
          <p:cNvPr id="144388" name="Rectangle 3"/>
          <p:cNvSpPr>
            <a:spLocks noGrp="1" noChangeArrowheads="1"/>
          </p:cNvSpPr>
          <p:nvPr>
            <p:ph type="body" idx="1"/>
          </p:nvPr>
        </p:nvSpPr>
        <p:spPr>
          <a:xfrm>
            <a:off x="943610" y="3745230"/>
            <a:ext cx="5189855" cy="4213384"/>
          </a:xfrm>
          <a:noFill/>
          <a:ln/>
        </p:spPr>
        <p:txBody>
          <a:bodyPr lIns="93921" tIns="46960" rIns="93921" bIns="46960"/>
          <a:lstStyle/>
          <a:p>
            <a:pPr marL="247322" indent="-234841">
              <a:buFont typeface="Arial" panose="020B0604020202020204" pitchFamily="34" charset="0"/>
              <a:buChar char="•"/>
            </a:pPr>
            <a:r>
              <a:rPr lang="en-US" sz="1800" dirty="0"/>
              <a:t>Vicarious traumatization is a term coined in 1990 by Laurie Pearlman.</a:t>
            </a:r>
          </a:p>
          <a:p>
            <a:pPr marL="12481"/>
            <a:endParaRPr lang="en-US" sz="1800" dirty="0"/>
          </a:p>
          <a:p>
            <a:pPr marL="247322" indent="-234841">
              <a:buFont typeface="Arial" panose="020B0604020202020204" pitchFamily="34" charset="0"/>
              <a:buChar char="•"/>
            </a:pPr>
            <a:r>
              <a:rPr lang="en-US" sz="1800" dirty="0"/>
              <a:t>At that time, it was very unusual to talk about the impact of trauma work on treaters. In many settings, it still is.</a:t>
            </a:r>
          </a:p>
          <a:p>
            <a:pPr marL="247322" indent="-234841">
              <a:buFont typeface="Arial" panose="020B0604020202020204" pitchFamily="34" charset="0"/>
              <a:buChar char="•"/>
            </a:pPr>
            <a:endParaRPr lang="en-US" sz="1800" dirty="0"/>
          </a:p>
          <a:p>
            <a:pPr marL="247322" indent="-234841">
              <a:buFont typeface="Arial" panose="020B0604020202020204" pitchFamily="34" charset="0"/>
              <a:buChar char="•"/>
            </a:pPr>
            <a:r>
              <a:rPr lang="en-US" sz="1800" dirty="0"/>
              <a:t>VT is a result of giving our hearts in our work. If we didn’t invest in our clients and risk our hearts, but instead protected ourselves, we probably wouldn’t have VT AND we wouldn’t be very effective.</a:t>
            </a:r>
          </a:p>
          <a:p>
            <a:pPr marL="247322" indent="-234841">
              <a:buFont typeface="Arial" panose="020B0604020202020204" pitchFamily="34" charset="0"/>
              <a:buChar char="•"/>
            </a:pPr>
            <a:endParaRPr lang="en-US" sz="1800" dirty="0"/>
          </a:p>
          <a:p>
            <a:pPr marL="247322" indent="-234841">
              <a:buFont typeface="Arial" panose="020B0604020202020204" pitchFamily="34" charset="0"/>
              <a:buChar char="•"/>
            </a:pPr>
            <a:r>
              <a:rPr lang="en-US" sz="1800" dirty="0"/>
              <a:t>VT is</a:t>
            </a:r>
            <a:r>
              <a:rPr lang="en-US" sz="1800" baseline="0" dirty="0"/>
              <a:t> really about the cumulative impact on us as treaters over time. </a:t>
            </a:r>
            <a:endParaRPr lang="en-US" sz="1800" dirty="0"/>
          </a:p>
        </p:txBody>
      </p:sp>
      <p:sp>
        <p:nvSpPr>
          <p:cNvPr id="4" name="Slide Number Placeholder 3"/>
          <p:cNvSpPr>
            <a:spLocks noGrp="1"/>
          </p:cNvSpPr>
          <p:nvPr>
            <p:ph type="sldNum" sz="quarter" idx="11"/>
          </p:nvPr>
        </p:nvSpPr>
        <p:spPr/>
        <p:txBody>
          <a:bodyPr/>
          <a:lstStyle/>
          <a:p>
            <a:pPr>
              <a:defRPr/>
            </a:pPr>
            <a:r>
              <a:rPr lang="en-US"/>
              <a:t>SLIDE </a:t>
            </a:r>
            <a:fld id="{F0F07CA0-2BE2-4691-9E08-9794A374FD82}" type="slidenum">
              <a:rPr lang="en-US" smtClean="0"/>
              <a:pPr>
                <a:defRPr/>
              </a:pPr>
              <a:t>9</a:t>
            </a:fld>
            <a:endParaRPr lang="en-US" dirty="0"/>
          </a:p>
        </p:txBody>
      </p:sp>
    </p:spTree>
    <p:extLst>
      <p:ext uri="{BB962C8B-B14F-4D97-AF65-F5344CB8AC3E}">
        <p14:creationId xmlns:p14="http://schemas.microsoft.com/office/powerpoint/2010/main" val="10705509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1.emf"/><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1.emf"/><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6D8E0-D567-A589-5094-3AE992F6D548}"/>
              </a:ext>
            </a:extLst>
          </p:cNvPr>
          <p:cNvSpPr>
            <a:spLocks noGrp="1"/>
          </p:cNvSpPr>
          <p:nvPr>
            <p:ph type="ctrTitle" hasCustomPrompt="1"/>
          </p:nvPr>
        </p:nvSpPr>
        <p:spPr>
          <a:xfrm>
            <a:off x="838200" y="2379412"/>
            <a:ext cx="9144000" cy="2387600"/>
          </a:xfrm>
        </p:spPr>
        <p:txBody>
          <a:bodyPr anchor="b"/>
          <a:lstStyle>
            <a:lvl1pPr algn="l">
              <a:defRPr sz="6000" b="1" i="0">
                <a:solidFill>
                  <a:srgbClr val="4BBBEB"/>
                </a:solidFill>
                <a:latin typeface="Aptos" panose="020B0004020202020204" pitchFamily="34" charset="0"/>
                <a:ea typeface="Roboto Condensed" panose="02000000000000000000" pitchFamily="2" charset="0"/>
                <a:cs typeface="Roboto Condensed" panose="02000000000000000000" pitchFamily="2" charset="0"/>
              </a:defRPr>
            </a:lvl1pPr>
          </a:lstStyle>
          <a:p>
            <a:r>
              <a:rPr lang="en-US" dirty="0"/>
              <a:t>Click to Add Main Title</a:t>
            </a:r>
          </a:p>
        </p:txBody>
      </p:sp>
      <p:sp>
        <p:nvSpPr>
          <p:cNvPr id="3" name="Subtitle 2">
            <a:extLst>
              <a:ext uri="{FF2B5EF4-FFF2-40B4-BE49-F238E27FC236}">
                <a16:creationId xmlns:a16="http://schemas.microsoft.com/office/drawing/2014/main" id="{8D58CAB6-2725-FF98-6E73-308328358766}"/>
              </a:ext>
            </a:extLst>
          </p:cNvPr>
          <p:cNvSpPr>
            <a:spLocks noGrp="1"/>
          </p:cNvSpPr>
          <p:nvPr>
            <p:ph type="subTitle" idx="1"/>
          </p:nvPr>
        </p:nvSpPr>
        <p:spPr>
          <a:xfrm>
            <a:off x="838200" y="4859087"/>
            <a:ext cx="9144000" cy="897134"/>
          </a:xfrm>
        </p:spPr>
        <p:txBody>
          <a:bodyPr/>
          <a:lstStyle>
            <a:lvl1pPr marL="0" indent="0" algn="l">
              <a:buNone/>
              <a:defRPr sz="2400" b="0" i="0">
                <a:solidFill>
                  <a:srgbClr val="4B4B4B"/>
                </a:solidFill>
                <a:latin typeface="Aptos" panose="020B0004020202020204" pitchFamily="34"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Picture 3">
            <a:extLst>
              <a:ext uri="{FF2B5EF4-FFF2-40B4-BE49-F238E27FC236}">
                <a16:creationId xmlns:a16="http://schemas.microsoft.com/office/drawing/2014/main" id="{45A181C3-9B24-BA0F-0726-D8351BA5CD78}"/>
              </a:ext>
            </a:extLst>
          </p:cNvPr>
          <p:cNvPicPr>
            <a:picLocks noChangeAspect="1"/>
          </p:cNvPicPr>
          <p:nvPr/>
        </p:nvPicPr>
        <p:blipFill>
          <a:blip r:embed="rId2"/>
          <a:stretch>
            <a:fillRect/>
          </a:stretch>
        </p:blipFill>
        <p:spPr>
          <a:xfrm>
            <a:off x="9853896" y="396060"/>
            <a:ext cx="1900459" cy="1435704"/>
          </a:xfrm>
          <a:prstGeom prst="rect">
            <a:avLst/>
          </a:prstGeom>
        </p:spPr>
      </p:pic>
      <p:sp>
        <p:nvSpPr>
          <p:cNvPr id="6" name="Rectangle 5">
            <a:extLst>
              <a:ext uri="{FF2B5EF4-FFF2-40B4-BE49-F238E27FC236}">
                <a16:creationId xmlns:a16="http://schemas.microsoft.com/office/drawing/2014/main" id="{A305CFD8-DD22-146C-7EF7-4B7441C6D416}"/>
              </a:ext>
            </a:extLst>
          </p:cNvPr>
          <p:cNvSpPr/>
          <p:nvPr/>
        </p:nvSpPr>
        <p:spPr>
          <a:xfrm>
            <a:off x="0" y="6015444"/>
            <a:ext cx="12192000" cy="69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1570DB5-045A-9F69-23A3-107F945DDA92}"/>
              </a:ext>
            </a:extLst>
          </p:cNvPr>
          <p:cNvPicPr>
            <a:picLocks noChangeAspect="1"/>
          </p:cNvPicPr>
          <p:nvPr/>
        </p:nvPicPr>
        <p:blipFill>
          <a:blip r:embed="rId2"/>
          <a:stretch>
            <a:fillRect/>
          </a:stretch>
        </p:blipFill>
        <p:spPr>
          <a:xfrm>
            <a:off x="9853896" y="396060"/>
            <a:ext cx="1900459" cy="1435704"/>
          </a:xfrm>
          <a:prstGeom prst="rect">
            <a:avLst/>
          </a:prstGeom>
        </p:spPr>
      </p:pic>
      <p:sp>
        <p:nvSpPr>
          <p:cNvPr id="7" name="Rectangle 6">
            <a:extLst>
              <a:ext uri="{FF2B5EF4-FFF2-40B4-BE49-F238E27FC236}">
                <a16:creationId xmlns:a16="http://schemas.microsoft.com/office/drawing/2014/main" id="{BC2869BE-C423-4394-347D-48AADF915815}"/>
              </a:ext>
            </a:extLst>
          </p:cNvPr>
          <p:cNvSpPr/>
          <p:nvPr/>
        </p:nvSpPr>
        <p:spPr>
          <a:xfrm>
            <a:off x="0" y="6015444"/>
            <a:ext cx="12192000" cy="69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6588252"/>
      </p:ext>
    </p:extLst>
  </p:cSld>
  <p:clrMapOvr>
    <a:masterClrMapping/>
  </p:clrMapOvr>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utr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05CFD8-DD22-146C-7EF7-4B7441C6D416}"/>
              </a:ext>
            </a:extLst>
          </p:cNvPr>
          <p:cNvSpPr/>
          <p:nvPr/>
        </p:nvSpPr>
        <p:spPr>
          <a:xfrm>
            <a:off x="64736" y="6026582"/>
            <a:ext cx="12192000" cy="69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1E0C0CA-0B5D-8AFC-5B19-D2167B66F676}"/>
              </a:ext>
            </a:extLst>
          </p:cNvPr>
          <p:cNvSpPr txBox="1"/>
          <p:nvPr/>
        </p:nvSpPr>
        <p:spPr>
          <a:xfrm>
            <a:off x="1690254" y="2910914"/>
            <a:ext cx="9144000" cy="523220"/>
          </a:xfrm>
          <a:prstGeom prst="rect">
            <a:avLst/>
          </a:prstGeom>
          <a:noFill/>
        </p:spPr>
        <p:txBody>
          <a:bodyPr wrap="square">
            <a:spAutoFit/>
          </a:bodyPr>
          <a:lstStyle/>
          <a:p>
            <a:pPr algn="ctr"/>
            <a:r>
              <a:rPr lang="en-US" sz="2800" b="0" i="0" dirty="0" err="1">
                <a:solidFill>
                  <a:srgbClr val="4B4B4B"/>
                </a:solidFill>
                <a:latin typeface="Roboto Condensed" panose="02000000000000000000" pitchFamily="2" charset="0"/>
                <a:ea typeface="Roboto Condensed" panose="02000000000000000000" pitchFamily="2" charset="0"/>
                <a:cs typeface="Roboto Condensed" panose="02000000000000000000" pitchFamily="2" charset="0"/>
              </a:rPr>
              <a:t>familylinks.org</a:t>
            </a:r>
            <a:r>
              <a:rPr lang="en-US" sz="2800" b="0" i="0" dirty="0">
                <a:solidFill>
                  <a:srgbClr val="4B4B4B"/>
                </a:solidFill>
                <a:latin typeface="Roboto Condensed" panose="02000000000000000000" pitchFamily="2" charset="0"/>
                <a:ea typeface="Roboto Condensed" panose="02000000000000000000" pitchFamily="2" charset="0"/>
                <a:cs typeface="Roboto Condensed" panose="02000000000000000000" pitchFamily="2" charset="0"/>
              </a:rPr>
              <a:t>  (866) 583-6003</a:t>
            </a:r>
          </a:p>
        </p:txBody>
      </p:sp>
      <p:pic>
        <p:nvPicPr>
          <p:cNvPr id="8" name="Picture 7">
            <a:extLst>
              <a:ext uri="{FF2B5EF4-FFF2-40B4-BE49-F238E27FC236}">
                <a16:creationId xmlns:a16="http://schemas.microsoft.com/office/drawing/2014/main" id="{2E44DABE-37A6-7E46-92F1-EA6F7B7926F5}"/>
              </a:ext>
            </a:extLst>
          </p:cNvPr>
          <p:cNvPicPr>
            <a:picLocks noChangeAspect="1"/>
          </p:cNvPicPr>
          <p:nvPr/>
        </p:nvPicPr>
        <p:blipFill>
          <a:blip r:embed="rId2"/>
          <a:stretch>
            <a:fillRect/>
          </a:stretch>
        </p:blipFill>
        <p:spPr>
          <a:xfrm>
            <a:off x="4642300" y="543630"/>
            <a:ext cx="2907399" cy="2247385"/>
          </a:xfrm>
          <a:prstGeom prst="rect">
            <a:avLst/>
          </a:prstGeom>
        </p:spPr>
      </p:pic>
      <p:sp>
        <p:nvSpPr>
          <p:cNvPr id="9" name="TextBox 8">
            <a:extLst>
              <a:ext uri="{FF2B5EF4-FFF2-40B4-BE49-F238E27FC236}">
                <a16:creationId xmlns:a16="http://schemas.microsoft.com/office/drawing/2014/main" id="{5776B2BC-CD72-AA7E-DAF6-2B1542072D21}"/>
              </a:ext>
            </a:extLst>
          </p:cNvPr>
          <p:cNvSpPr txBox="1"/>
          <p:nvPr/>
        </p:nvSpPr>
        <p:spPr>
          <a:xfrm>
            <a:off x="4864677" y="4926586"/>
            <a:ext cx="2462646" cy="369332"/>
          </a:xfrm>
          <a:prstGeom prst="rect">
            <a:avLst/>
          </a:prstGeom>
          <a:noFill/>
        </p:spPr>
        <p:txBody>
          <a:bodyPr wrap="square">
            <a:spAutoFit/>
          </a:bodyPr>
          <a:lstStyle/>
          <a:p>
            <a:pPr algn="ctr"/>
            <a:r>
              <a:rPr lang="en-US" sz="1800" b="1" i="0" dirty="0">
                <a:solidFill>
                  <a:srgbClr val="9E9900"/>
                </a:solidFill>
                <a:latin typeface="Roboto Condensed" panose="02000000000000000000" pitchFamily="2" charset="0"/>
                <a:ea typeface="Roboto Condensed" panose="02000000000000000000" pitchFamily="2" charset="0"/>
                <a:cs typeface="Roboto Condensed" panose="02000000000000000000" pitchFamily="2" charset="0"/>
              </a:rPr>
              <a:t>Follow Us!</a:t>
            </a:r>
          </a:p>
        </p:txBody>
      </p:sp>
      <p:pic>
        <p:nvPicPr>
          <p:cNvPr id="12" name="Picture 11">
            <a:extLst>
              <a:ext uri="{FF2B5EF4-FFF2-40B4-BE49-F238E27FC236}">
                <a16:creationId xmlns:a16="http://schemas.microsoft.com/office/drawing/2014/main" id="{DD4C760E-8982-D49A-2434-EF1BE84F597A}"/>
              </a:ext>
            </a:extLst>
          </p:cNvPr>
          <p:cNvPicPr>
            <a:picLocks noChangeAspect="1"/>
          </p:cNvPicPr>
          <p:nvPr/>
        </p:nvPicPr>
        <p:blipFill>
          <a:blip r:embed="rId3"/>
          <a:stretch>
            <a:fillRect/>
          </a:stretch>
        </p:blipFill>
        <p:spPr>
          <a:xfrm>
            <a:off x="2861214" y="5523453"/>
            <a:ext cx="499196" cy="499196"/>
          </a:xfrm>
          <a:prstGeom prst="rect">
            <a:avLst/>
          </a:prstGeom>
        </p:spPr>
      </p:pic>
      <p:pic>
        <p:nvPicPr>
          <p:cNvPr id="13" name="Picture 12">
            <a:extLst>
              <a:ext uri="{FF2B5EF4-FFF2-40B4-BE49-F238E27FC236}">
                <a16:creationId xmlns:a16="http://schemas.microsoft.com/office/drawing/2014/main" id="{AFC5734B-C752-251E-B003-064CA3B456A5}"/>
              </a:ext>
            </a:extLst>
          </p:cNvPr>
          <p:cNvPicPr>
            <a:picLocks noChangeAspect="1"/>
          </p:cNvPicPr>
          <p:nvPr/>
        </p:nvPicPr>
        <p:blipFill>
          <a:blip r:embed="rId4"/>
          <a:stretch>
            <a:fillRect/>
          </a:stretch>
        </p:blipFill>
        <p:spPr>
          <a:xfrm>
            <a:off x="4295730" y="5523451"/>
            <a:ext cx="614064" cy="499946"/>
          </a:xfrm>
          <a:prstGeom prst="rect">
            <a:avLst/>
          </a:prstGeom>
        </p:spPr>
      </p:pic>
      <p:pic>
        <p:nvPicPr>
          <p:cNvPr id="14" name="Picture 13">
            <a:extLst>
              <a:ext uri="{FF2B5EF4-FFF2-40B4-BE49-F238E27FC236}">
                <a16:creationId xmlns:a16="http://schemas.microsoft.com/office/drawing/2014/main" id="{8E5AFEB6-172C-1CFF-C1B1-EEC2C1598B05}"/>
              </a:ext>
            </a:extLst>
          </p:cNvPr>
          <p:cNvPicPr>
            <a:picLocks noChangeAspect="1"/>
          </p:cNvPicPr>
          <p:nvPr/>
        </p:nvPicPr>
        <p:blipFill>
          <a:blip r:embed="rId5"/>
          <a:stretch>
            <a:fillRect/>
          </a:stretch>
        </p:blipFill>
        <p:spPr>
          <a:xfrm>
            <a:off x="5861571" y="5523452"/>
            <a:ext cx="499196" cy="499196"/>
          </a:xfrm>
          <a:prstGeom prst="rect">
            <a:avLst/>
          </a:prstGeom>
        </p:spPr>
      </p:pic>
      <p:pic>
        <p:nvPicPr>
          <p:cNvPr id="15" name="Picture 14">
            <a:extLst>
              <a:ext uri="{FF2B5EF4-FFF2-40B4-BE49-F238E27FC236}">
                <a16:creationId xmlns:a16="http://schemas.microsoft.com/office/drawing/2014/main" id="{5C3EE3FB-14F4-952D-A960-E7BEC53F5089}"/>
              </a:ext>
            </a:extLst>
          </p:cNvPr>
          <p:cNvPicPr>
            <a:picLocks noChangeAspect="1"/>
          </p:cNvPicPr>
          <p:nvPr/>
        </p:nvPicPr>
        <p:blipFill>
          <a:blip r:embed="rId6"/>
          <a:stretch>
            <a:fillRect/>
          </a:stretch>
        </p:blipFill>
        <p:spPr>
          <a:xfrm>
            <a:off x="7236354" y="5523451"/>
            <a:ext cx="499196" cy="499196"/>
          </a:xfrm>
          <a:prstGeom prst="rect">
            <a:avLst/>
          </a:prstGeom>
        </p:spPr>
      </p:pic>
      <p:pic>
        <p:nvPicPr>
          <p:cNvPr id="16" name="Picture 15">
            <a:extLst>
              <a:ext uri="{FF2B5EF4-FFF2-40B4-BE49-F238E27FC236}">
                <a16:creationId xmlns:a16="http://schemas.microsoft.com/office/drawing/2014/main" id="{E67CABD6-37AE-6DD0-FEAD-CAA2E61D9B73}"/>
              </a:ext>
            </a:extLst>
          </p:cNvPr>
          <p:cNvPicPr>
            <a:picLocks noChangeAspect="1"/>
          </p:cNvPicPr>
          <p:nvPr/>
        </p:nvPicPr>
        <p:blipFill>
          <a:blip r:embed="rId7"/>
          <a:stretch>
            <a:fillRect/>
          </a:stretch>
        </p:blipFill>
        <p:spPr>
          <a:xfrm>
            <a:off x="8451083" y="5514694"/>
            <a:ext cx="701882" cy="497166"/>
          </a:xfrm>
          <a:prstGeom prst="rect">
            <a:avLst/>
          </a:prstGeom>
        </p:spPr>
      </p:pic>
      <p:sp>
        <p:nvSpPr>
          <p:cNvPr id="17" name="TextBox 16">
            <a:extLst>
              <a:ext uri="{FF2B5EF4-FFF2-40B4-BE49-F238E27FC236}">
                <a16:creationId xmlns:a16="http://schemas.microsoft.com/office/drawing/2014/main" id="{B22D88BF-A721-1D6F-3AAD-8C8A7308D21F}"/>
              </a:ext>
            </a:extLst>
          </p:cNvPr>
          <p:cNvSpPr txBox="1"/>
          <p:nvPr/>
        </p:nvSpPr>
        <p:spPr>
          <a:xfrm>
            <a:off x="2425012" y="6131280"/>
            <a:ext cx="1371600" cy="276999"/>
          </a:xfrm>
          <a:prstGeom prst="rect">
            <a:avLst/>
          </a:prstGeom>
          <a:noFill/>
        </p:spPr>
        <p:txBody>
          <a:bodyPr wrap="square" rtlCol="0">
            <a:spAutoFit/>
          </a:bodyPr>
          <a:lstStyle/>
          <a:p>
            <a:pPr algn="ctr"/>
            <a:r>
              <a:rPr lang="en-US" sz="1200" dirty="0">
                <a:latin typeface="Roboto" panose="02000000000000000000" pitchFamily="2" charset="0"/>
                <a:ea typeface="Roboto" panose="02000000000000000000" pitchFamily="2" charset="0"/>
              </a:rPr>
              <a:t>@</a:t>
            </a:r>
            <a:r>
              <a:rPr lang="en-US" sz="1200" dirty="0" err="1">
                <a:latin typeface="Roboto" panose="02000000000000000000" pitchFamily="2" charset="0"/>
                <a:ea typeface="Roboto" panose="02000000000000000000" pitchFamily="2" charset="0"/>
              </a:rPr>
              <a:t>FamilylinksInc</a:t>
            </a:r>
            <a:endParaRPr lang="en-US" sz="1200" dirty="0">
              <a:latin typeface="Roboto" panose="02000000000000000000" pitchFamily="2" charset="0"/>
              <a:ea typeface="Roboto" panose="02000000000000000000" pitchFamily="2" charset="0"/>
            </a:endParaRPr>
          </a:p>
        </p:txBody>
      </p:sp>
      <p:sp>
        <p:nvSpPr>
          <p:cNvPr id="18" name="TextBox 17">
            <a:extLst>
              <a:ext uri="{FF2B5EF4-FFF2-40B4-BE49-F238E27FC236}">
                <a16:creationId xmlns:a16="http://schemas.microsoft.com/office/drawing/2014/main" id="{BE1F08BA-103F-9200-5D41-DE8674C179DD}"/>
              </a:ext>
            </a:extLst>
          </p:cNvPr>
          <p:cNvSpPr txBox="1"/>
          <p:nvPr/>
        </p:nvSpPr>
        <p:spPr>
          <a:xfrm>
            <a:off x="3916962" y="6131280"/>
            <a:ext cx="1371600" cy="276999"/>
          </a:xfrm>
          <a:prstGeom prst="rect">
            <a:avLst/>
          </a:prstGeom>
          <a:noFill/>
        </p:spPr>
        <p:txBody>
          <a:bodyPr wrap="square" rtlCol="0">
            <a:spAutoFit/>
          </a:bodyPr>
          <a:lstStyle/>
          <a:p>
            <a:pPr algn="ctr"/>
            <a:r>
              <a:rPr lang="en-US" sz="1200" dirty="0">
                <a:latin typeface="Roboto" panose="02000000000000000000" pitchFamily="2" charset="0"/>
                <a:ea typeface="Roboto" panose="02000000000000000000" pitchFamily="2" charset="0"/>
              </a:rPr>
              <a:t>@</a:t>
            </a:r>
            <a:r>
              <a:rPr lang="en-US" sz="1200" dirty="0" err="1">
                <a:latin typeface="Roboto" panose="02000000000000000000" pitchFamily="2" charset="0"/>
                <a:ea typeface="Roboto" panose="02000000000000000000" pitchFamily="2" charset="0"/>
              </a:rPr>
              <a:t>FamilylinksInc</a:t>
            </a:r>
            <a:endParaRPr lang="en-US" sz="1200" dirty="0">
              <a:latin typeface="Roboto" panose="02000000000000000000" pitchFamily="2" charset="0"/>
              <a:ea typeface="Roboto" panose="02000000000000000000" pitchFamily="2" charset="0"/>
            </a:endParaRPr>
          </a:p>
        </p:txBody>
      </p:sp>
      <p:sp>
        <p:nvSpPr>
          <p:cNvPr id="21" name="TextBox 20">
            <a:extLst>
              <a:ext uri="{FF2B5EF4-FFF2-40B4-BE49-F238E27FC236}">
                <a16:creationId xmlns:a16="http://schemas.microsoft.com/office/drawing/2014/main" id="{584A4203-A88D-D97C-137C-7047136272EF}"/>
              </a:ext>
            </a:extLst>
          </p:cNvPr>
          <p:cNvSpPr txBox="1"/>
          <p:nvPr/>
        </p:nvSpPr>
        <p:spPr>
          <a:xfrm>
            <a:off x="5425369" y="6131280"/>
            <a:ext cx="1371600" cy="276999"/>
          </a:xfrm>
          <a:prstGeom prst="rect">
            <a:avLst/>
          </a:prstGeom>
          <a:noFill/>
        </p:spPr>
        <p:txBody>
          <a:bodyPr wrap="square" rtlCol="0">
            <a:spAutoFit/>
          </a:bodyPr>
          <a:lstStyle/>
          <a:p>
            <a:pPr algn="ctr"/>
            <a:r>
              <a:rPr lang="en-US" sz="1200" dirty="0">
                <a:latin typeface="Roboto" panose="02000000000000000000" pitchFamily="2" charset="0"/>
                <a:ea typeface="Roboto" panose="02000000000000000000" pitchFamily="2" charset="0"/>
              </a:rPr>
              <a:t>@</a:t>
            </a:r>
            <a:r>
              <a:rPr lang="en-US" sz="1200" dirty="0" err="1">
                <a:latin typeface="Roboto" panose="02000000000000000000" pitchFamily="2" charset="0"/>
                <a:ea typeface="Roboto" panose="02000000000000000000" pitchFamily="2" charset="0"/>
              </a:rPr>
              <a:t>Familylinks</a:t>
            </a:r>
            <a:r>
              <a:rPr lang="en-US" sz="1200" dirty="0">
                <a:latin typeface="Roboto" panose="02000000000000000000" pitchFamily="2" charset="0"/>
                <a:ea typeface="Roboto" panose="02000000000000000000" pitchFamily="2" charset="0"/>
              </a:rPr>
              <a:t>-Inc</a:t>
            </a:r>
          </a:p>
        </p:txBody>
      </p:sp>
      <p:sp>
        <p:nvSpPr>
          <p:cNvPr id="22" name="TextBox 21">
            <a:extLst>
              <a:ext uri="{FF2B5EF4-FFF2-40B4-BE49-F238E27FC236}">
                <a16:creationId xmlns:a16="http://schemas.microsoft.com/office/drawing/2014/main" id="{465B1A2B-D066-DD06-55F4-5A39F158E5AF}"/>
              </a:ext>
            </a:extLst>
          </p:cNvPr>
          <p:cNvSpPr txBox="1"/>
          <p:nvPr/>
        </p:nvSpPr>
        <p:spPr>
          <a:xfrm>
            <a:off x="6800152" y="6131280"/>
            <a:ext cx="1371600" cy="276999"/>
          </a:xfrm>
          <a:prstGeom prst="rect">
            <a:avLst/>
          </a:prstGeom>
          <a:noFill/>
        </p:spPr>
        <p:txBody>
          <a:bodyPr wrap="square" rtlCol="0">
            <a:spAutoFit/>
          </a:bodyPr>
          <a:lstStyle/>
          <a:p>
            <a:pPr algn="ctr"/>
            <a:r>
              <a:rPr lang="en-US" sz="1200" dirty="0">
                <a:latin typeface="Roboto" panose="02000000000000000000" pitchFamily="2" charset="0"/>
                <a:ea typeface="Roboto" panose="02000000000000000000" pitchFamily="2" charset="0"/>
              </a:rPr>
              <a:t>@</a:t>
            </a:r>
            <a:r>
              <a:rPr lang="en-US" sz="1200" dirty="0" err="1">
                <a:latin typeface="Roboto" panose="02000000000000000000" pitchFamily="2" charset="0"/>
                <a:ea typeface="Roboto" panose="02000000000000000000" pitchFamily="2" charset="0"/>
              </a:rPr>
              <a:t>familylinks</a:t>
            </a:r>
            <a:endParaRPr lang="en-US" sz="1200" dirty="0">
              <a:latin typeface="Roboto" panose="02000000000000000000" pitchFamily="2" charset="0"/>
              <a:ea typeface="Roboto" panose="02000000000000000000" pitchFamily="2" charset="0"/>
            </a:endParaRPr>
          </a:p>
        </p:txBody>
      </p:sp>
      <p:sp>
        <p:nvSpPr>
          <p:cNvPr id="23" name="TextBox 22">
            <a:extLst>
              <a:ext uri="{FF2B5EF4-FFF2-40B4-BE49-F238E27FC236}">
                <a16:creationId xmlns:a16="http://schemas.microsoft.com/office/drawing/2014/main" id="{556BF2BD-F184-BEDA-B7A1-B3723E26C28E}"/>
              </a:ext>
            </a:extLst>
          </p:cNvPr>
          <p:cNvSpPr txBox="1"/>
          <p:nvPr/>
        </p:nvSpPr>
        <p:spPr>
          <a:xfrm>
            <a:off x="8171752" y="6131280"/>
            <a:ext cx="1371600" cy="276999"/>
          </a:xfrm>
          <a:prstGeom prst="rect">
            <a:avLst/>
          </a:prstGeom>
          <a:noFill/>
        </p:spPr>
        <p:txBody>
          <a:bodyPr wrap="square" rtlCol="0">
            <a:spAutoFit/>
          </a:bodyPr>
          <a:lstStyle/>
          <a:p>
            <a:pPr algn="ctr"/>
            <a:r>
              <a:rPr lang="en-US" sz="1200" dirty="0">
                <a:latin typeface="Roboto" panose="02000000000000000000" pitchFamily="2" charset="0"/>
                <a:ea typeface="Roboto" panose="02000000000000000000" pitchFamily="2" charset="0"/>
              </a:rPr>
              <a:t>@</a:t>
            </a:r>
            <a:r>
              <a:rPr lang="en-US" sz="1200" dirty="0" err="1">
                <a:latin typeface="Roboto" panose="02000000000000000000" pitchFamily="2" charset="0"/>
                <a:ea typeface="Roboto" panose="02000000000000000000" pitchFamily="2" charset="0"/>
              </a:rPr>
              <a:t>familylinksinc</a:t>
            </a:r>
            <a:endParaRPr lang="en-US" sz="1200" dirty="0">
              <a:latin typeface="Roboto" panose="02000000000000000000" pitchFamily="2" charset="0"/>
              <a:ea typeface="Roboto" panose="02000000000000000000" pitchFamily="2" charset="0"/>
            </a:endParaRPr>
          </a:p>
        </p:txBody>
      </p:sp>
      <p:sp>
        <p:nvSpPr>
          <p:cNvPr id="24" name="Text Placeholder 16">
            <a:extLst>
              <a:ext uri="{FF2B5EF4-FFF2-40B4-BE49-F238E27FC236}">
                <a16:creationId xmlns:a16="http://schemas.microsoft.com/office/drawing/2014/main" id="{D365F9E7-B951-6B68-2E71-757B4C186AEA}"/>
              </a:ext>
            </a:extLst>
          </p:cNvPr>
          <p:cNvSpPr>
            <a:spLocks noGrp="1"/>
          </p:cNvSpPr>
          <p:nvPr>
            <p:ph type="body" sz="quarter" idx="13" hasCustomPrompt="1"/>
          </p:nvPr>
        </p:nvSpPr>
        <p:spPr>
          <a:xfrm>
            <a:off x="3387447" y="4079020"/>
            <a:ext cx="5417106" cy="270444"/>
          </a:xfrm>
        </p:spPr>
        <p:txBody>
          <a:bodyPr>
            <a:normAutofit/>
          </a:bodyPr>
          <a:lstStyle>
            <a:lvl1pPr marL="0" indent="0" algn="ctr">
              <a:buNone/>
              <a:defRPr sz="1600" b="0" i="0">
                <a:solidFill>
                  <a:srgbClr val="4B4B4B"/>
                </a:solidFill>
                <a:latin typeface="Roboto" panose="02000000000000000000" pitchFamily="2" charset="0"/>
                <a:ea typeface="Roboto" panose="02000000000000000000" pitchFamily="2" charset="0"/>
                <a:cs typeface="Roboto Condensed" panose="02000000000000000000" pitchFamily="2" charset="0"/>
              </a:defRPr>
            </a:lvl1pPr>
          </a:lstStyle>
          <a:p>
            <a:pPr lvl="0"/>
            <a:r>
              <a:rPr lang="en-US" dirty="0"/>
              <a:t>Click to Add Name of Presenter</a:t>
            </a:r>
          </a:p>
        </p:txBody>
      </p:sp>
      <p:sp>
        <p:nvSpPr>
          <p:cNvPr id="25" name="TextBox 24">
            <a:extLst>
              <a:ext uri="{FF2B5EF4-FFF2-40B4-BE49-F238E27FC236}">
                <a16:creationId xmlns:a16="http://schemas.microsoft.com/office/drawing/2014/main" id="{99894A0F-626B-B95F-3109-337540EF407F}"/>
              </a:ext>
            </a:extLst>
          </p:cNvPr>
          <p:cNvSpPr txBox="1"/>
          <p:nvPr/>
        </p:nvSpPr>
        <p:spPr>
          <a:xfrm>
            <a:off x="5350349" y="3683237"/>
            <a:ext cx="1491299" cy="369332"/>
          </a:xfrm>
          <a:prstGeom prst="rect">
            <a:avLst/>
          </a:prstGeom>
          <a:noFill/>
        </p:spPr>
        <p:txBody>
          <a:bodyPr wrap="square">
            <a:spAutoFit/>
          </a:bodyPr>
          <a:lstStyle/>
          <a:p>
            <a:pPr algn="ctr"/>
            <a:r>
              <a:rPr lang="en-US" sz="1800" b="1" i="0" dirty="0">
                <a:solidFill>
                  <a:srgbClr val="4BBBEB"/>
                </a:solidFill>
                <a:latin typeface="Roboto Condensed" panose="02000000000000000000" pitchFamily="2" charset="0"/>
                <a:ea typeface="Roboto Condensed" panose="02000000000000000000" pitchFamily="2" charset="0"/>
                <a:cs typeface="Roboto Condensed" panose="02000000000000000000" pitchFamily="2" charset="0"/>
              </a:rPr>
              <a:t>Presented By:</a:t>
            </a:r>
          </a:p>
        </p:txBody>
      </p:sp>
      <p:sp>
        <p:nvSpPr>
          <p:cNvPr id="2" name="Rectangle 1">
            <a:extLst>
              <a:ext uri="{FF2B5EF4-FFF2-40B4-BE49-F238E27FC236}">
                <a16:creationId xmlns:a16="http://schemas.microsoft.com/office/drawing/2014/main" id="{92C645D2-0E1E-BFE7-40BA-ED7B20180720}"/>
              </a:ext>
            </a:extLst>
          </p:cNvPr>
          <p:cNvSpPr/>
          <p:nvPr/>
        </p:nvSpPr>
        <p:spPr>
          <a:xfrm>
            <a:off x="64736" y="6026582"/>
            <a:ext cx="12192000" cy="69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C29383F-A9D7-1534-9A45-B613668E7578}"/>
              </a:ext>
            </a:extLst>
          </p:cNvPr>
          <p:cNvSpPr txBox="1"/>
          <p:nvPr/>
        </p:nvSpPr>
        <p:spPr>
          <a:xfrm>
            <a:off x="1690254" y="2910914"/>
            <a:ext cx="9144000" cy="523220"/>
          </a:xfrm>
          <a:prstGeom prst="rect">
            <a:avLst/>
          </a:prstGeom>
          <a:noFill/>
        </p:spPr>
        <p:txBody>
          <a:bodyPr wrap="square">
            <a:spAutoFit/>
          </a:bodyPr>
          <a:lstStyle/>
          <a:p>
            <a:pPr algn="ctr"/>
            <a:r>
              <a:rPr lang="en-US" sz="2800" b="0" i="0" dirty="0" err="1">
                <a:solidFill>
                  <a:srgbClr val="4B4B4B"/>
                </a:solidFill>
                <a:latin typeface="Roboto Condensed" panose="02000000000000000000" pitchFamily="2" charset="0"/>
                <a:ea typeface="Roboto Condensed" panose="02000000000000000000" pitchFamily="2" charset="0"/>
                <a:cs typeface="Roboto Condensed" panose="02000000000000000000" pitchFamily="2" charset="0"/>
              </a:rPr>
              <a:t>familylinks.org</a:t>
            </a:r>
            <a:r>
              <a:rPr lang="en-US" sz="2800" b="0" i="0" dirty="0">
                <a:solidFill>
                  <a:srgbClr val="4B4B4B"/>
                </a:solidFill>
                <a:latin typeface="Roboto Condensed" panose="02000000000000000000" pitchFamily="2" charset="0"/>
                <a:ea typeface="Roboto Condensed" panose="02000000000000000000" pitchFamily="2" charset="0"/>
                <a:cs typeface="Roboto Condensed" panose="02000000000000000000" pitchFamily="2" charset="0"/>
              </a:rPr>
              <a:t>  (866) 583-6003</a:t>
            </a:r>
          </a:p>
        </p:txBody>
      </p:sp>
      <p:pic>
        <p:nvPicPr>
          <p:cNvPr id="4" name="Picture 3">
            <a:extLst>
              <a:ext uri="{FF2B5EF4-FFF2-40B4-BE49-F238E27FC236}">
                <a16:creationId xmlns:a16="http://schemas.microsoft.com/office/drawing/2014/main" id="{507920F5-70D6-9A48-C6BD-DC73E4DBBD13}"/>
              </a:ext>
            </a:extLst>
          </p:cNvPr>
          <p:cNvPicPr>
            <a:picLocks noChangeAspect="1"/>
          </p:cNvPicPr>
          <p:nvPr/>
        </p:nvPicPr>
        <p:blipFill>
          <a:blip r:embed="rId2"/>
          <a:stretch>
            <a:fillRect/>
          </a:stretch>
        </p:blipFill>
        <p:spPr>
          <a:xfrm>
            <a:off x="4642300" y="543630"/>
            <a:ext cx="2907399" cy="2247385"/>
          </a:xfrm>
          <a:prstGeom prst="rect">
            <a:avLst/>
          </a:prstGeom>
        </p:spPr>
      </p:pic>
      <p:sp>
        <p:nvSpPr>
          <p:cNvPr id="5" name="TextBox 4">
            <a:extLst>
              <a:ext uri="{FF2B5EF4-FFF2-40B4-BE49-F238E27FC236}">
                <a16:creationId xmlns:a16="http://schemas.microsoft.com/office/drawing/2014/main" id="{FB06F9F9-0975-023C-828B-22E97B805E73}"/>
              </a:ext>
            </a:extLst>
          </p:cNvPr>
          <p:cNvSpPr txBox="1"/>
          <p:nvPr/>
        </p:nvSpPr>
        <p:spPr>
          <a:xfrm>
            <a:off x="4864677" y="4926586"/>
            <a:ext cx="2462646" cy="369332"/>
          </a:xfrm>
          <a:prstGeom prst="rect">
            <a:avLst/>
          </a:prstGeom>
          <a:noFill/>
        </p:spPr>
        <p:txBody>
          <a:bodyPr wrap="square">
            <a:spAutoFit/>
          </a:bodyPr>
          <a:lstStyle/>
          <a:p>
            <a:pPr algn="ctr"/>
            <a:r>
              <a:rPr lang="en-US" sz="1800" b="1" i="0" dirty="0">
                <a:solidFill>
                  <a:srgbClr val="9E9900"/>
                </a:solidFill>
                <a:latin typeface="Roboto Condensed" panose="02000000000000000000" pitchFamily="2" charset="0"/>
                <a:ea typeface="Roboto Condensed" panose="02000000000000000000" pitchFamily="2" charset="0"/>
                <a:cs typeface="Roboto Condensed" panose="02000000000000000000" pitchFamily="2" charset="0"/>
              </a:rPr>
              <a:t>Follow Us!</a:t>
            </a:r>
          </a:p>
        </p:txBody>
      </p:sp>
      <p:pic>
        <p:nvPicPr>
          <p:cNvPr id="10" name="Picture 9">
            <a:extLst>
              <a:ext uri="{FF2B5EF4-FFF2-40B4-BE49-F238E27FC236}">
                <a16:creationId xmlns:a16="http://schemas.microsoft.com/office/drawing/2014/main" id="{6F47CD5B-614F-9B0C-73D0-0BE52E363D59}"/>
              </a:ext>
            </a:extLst>
          </p:cNvPr>
          <p:cNvPicPr>
            <a:picLocks noChangeAspect="1"/>
          </p:cNvPicPr>
          <p:nvPr/>
        </p:nvPicPr>
        <p:blipFill>
          <a:blip r:embed="rId3"/>
          <a:stretch>
            <a:fillRect/>
          </a:stretch>
        </p:blipFill>
        <p:spPr>
          <a:xfrm>
            <a:off x="2861214" y="5523453"/>
            <a:ext cx="499196" cy="499196"/>
          </a:xfrm>
          <a:prstGeom prst="rect">
            <a:avLst/>
          </a:prstGeom>
        </p:spPr>
      </p:pic>
      <p:pic>
        <p:nvPicPr>
          <p:cNvPr id="11" name="Picture 10">
            <a:extLst>
              <a:ext uri="{FF2B5EF4-FFF2-40B4-BE49-F238E27FC236}">
                <a16:creationId xmlns:a16="http://schemas.microsoft.com/office/drawing/2014/main" id="{18E44F74-AC40-50D1-85AD-875DAB602739}"/>
              </a:ext>
            </a:extLst>
          </p:cNvPr>
          <p:cNvPicPr>
            <a:picLocks noChangeAspect="1"/>
          </p:cNvPicPr>
          <p:nvPr/>
        </p:nvPicPr>
        <p:blipFill>
          <a:blip r:embed="rId4"/>
          <a:stretch>
            <a:fillRect/>
          </a:stretch>
        </p:blipFill>
        <p:spPr>
          <a:xfrm>
            <a:off x="4295730" y="5523451"/>
            <a:ext cx="614064" cy="499946"/>
          </a:xfrm>
          <a:prstGeom prst="rect">
            <a:avLst/>
          </a:prstGeom>
        </p:spPr>
      </p:pic>
      <p:pic>
        <p:nvPicPr>
          <p:cNvPr id="19" name="Picture 18">
            <a:extLst>
              <a:ext uri="{FF2B5EF4-FFF2-40B4-BE49-F238E27FC236}">
                <a16:creationId xmlns:a16="http://schemas.microsoft.com/office/drawing/2014/main" id="{40F1E90E-9872-0466-1180-A5FB7C571F31}"/>
              </a:ext>
            </a:extLst>
          </p:cNvPr>
          <p:cNvPicPr>
            <a:picLocks noChangeAspect="1"/>
          </p:cNvPicPr>
          <p:nvPr/>
        </p:nvPicPr>
        <p:blipFill>
          <a:blip r:embed="rId5"/>
          <a:stretch>
            <a:fillRect/>
          </a:stretch>
        </p:blipFill>
        <p:spPr>
          <a:xfrm>
            <a:off x="5861571" y="5523452"/>
            <a:ext cx="499196" cy="499196"/>
          </a:xfrm>
          <a:prstGeom prst="rect">
            <a:avLst/>
          </a:prstGeom>
        </p:spPr>
      </p:pic>
      <p:pic>
        <p:nvPicPr>
          <p:cNvPr id="20" name="Picture 19">
            <a:extLst>
              <a:ext uri="{FF2B5EF4-FFF2-40B4-BE49-F238E27FC236}">
                <a16:creationId xmlns:a16="http://schemas.microsoft.com/office/drawing/2014/main" id="{0EBBD21D-B642-E9FC-16C9-F58499BAA5B0}"/>
              </a:ext>
            </a:extLst>
          </p:cNvPr>
          <p:cNvPicPr>
            <a:picLocks noChangeAspect="1"/>
          </p:cNvPicPr>
          <p:nvPr/>
        </p:nvPicPr>
        <p:blipFill>
          <a:blip r:embed="rId6"/>
          <a:stretch>
            <a:fillRect/>
          </a:stretch>
        </p:blipFill>
        <p:spPr>
          <a:xfrm>
            <a:off x="7236354" y="5523451"/>
            <a:ext cx="499196" cy="499196"/>
          </a:xfrm>
          <a:prstGeom prst="rect">
            <a:avLst/>
          </a:prstGeom>
        </p:spPr>
      </p:pic>
      <p:pic>
        <p:nvPicPr>
          <p:cNvPr id="26" name="Picture 25">
            <a:extLst>
              <a:ext uri="{FF2B5EF4-FFF2-40B4-BE49-F238E27FC236}">
                <a16:creationId xmlns:a16="http://schemas.microsoft.com/office/drawing/2014/main" id="{431AE753-FB76-6252-FD47-2B5BA9DF0C98}"/>
              </a:ext>
            </a:extLst>
          </p:cNvPr>
          <p:cNvPicPr>
            <a:picLocks noChangeAspect="1"/>
          </p:cNvPicPr>
          <p:nvPr/>
        </p:nvPicPr>
        <p:blipFill>
          <a:blip r:embed="rId7"/>
          <a:stretch>
            <a:fillRect/>
          </a:stretch>
        </p:blipFill>
        <p:spPr>
          <a:xfrm>
            <a:off x="8451083" y="5514694"/>
            <a:ext cx="701882" cy="497166"/>
          </a:xfrm>
          <a:prstGeom prst="rect">
            <a:avLst/>
          </a:prstGeom>
        </p:spPr>
      </p:pic>
      <p:sp>
        <p:nvSpPr>
          <p:cNvPr id="27" name="TextBox 26">
            <a:extLst>
              <a:ext uri="{FF2B5EF4-FFF2-40B4-BE49-F238E27FC236}">
                <a16:creationId xmlns:a16="http://schemas.microsoft.com/office/drawing/2014/main" id="{79F1C365-BDEE-8B13-27B0-EC4802BD7CDC}"/>
              </a:ext>
            </a:extLst>
          </p:cNvPr>
          <p:cNvSpPr txBox="1"/>
          <p:nvPr/>
        </p:nvSpPr>
        <p:spPr>
          <a:xfrm>
            <a:off x="2425012" y="6131280"/>
            <a:ext cx="1371600" cy="276999"/>
          </a:xfrm>
          <a:prstGeom prst="rect">
            <a:avLst/>
          </a:prstGeom>
          <a:noFill/>
        </p:spPr>
        <p:txBody>
          <a:bodyPr wrap="square" rtlCol="0">
            <a:spAutoFit/>
          </a:bodyPr>
          <a:lstStyle/>
          <a:p>
            <a:pPr algn="ctr"/>
            <a:r>
              <a:rPr lang="en-US" sz="1200" dirty="0">
                <a:latin typeface="Roboto" panose="02000000000000000000" pitchFamily="2" charset="0"/>
                <a:ea typeface="Roboto" panose="02000000000000000000" pitchFamily="2" charset="0"/>
              </a:rPr>
              <a:t>@</a:t>
            </a:r>
            <a:r>
              <a:rPr lang="en-US" sz="1200" dirty="0" err="1">
                <a:latin typeface="Roboto" panose="02000000000000000000" pitchFamily="2" charset="0"/>
                <a:ea typeface="Roboto" panose="02000000000000000000" pitchFamily="2" charset="0"/>
              </a:rPr>
              <a:t>FamilylinksInc</a:t>
            </a:r>
            <a:endParaRPr lang="en-US" sz="1200" dirty="0">
              <a:latin typeface="Roboto" panose="02000000000000000000" pitchFamily="2" charset="0"/>
              <a:ea typeface="Roboto" panose="02000000000000000000" pitchFamily="2" charset="0"/>
            </a:endParaRPr>
          </a:p>
        </p:txBody>
      </p:sp>
      <p:sp>
        <p:nvSpPr>
          <p:cNvPr id="28" name="TextBox 27">
            <a:extLst>
              <a:ext uri="{FF2B5EF4-FFF2-40B4-BE49-F238E27FC236}">
                <a16:creationId xmlns:a16="http://schemas.microsoft.com/office/drawing/2014/main" id="{16DD01F5-63C4-7DCA-AD0D-A0CB777EE6ED}"/>
              </a:ext>
            </a:extLst>
          </p:cNvPr>
          <p:cNvSpPr txBox="1"/>
          <p:nvPr/>
        </p:nvSpPr>
        <p:spPr>
          <a:xfrm>
            <a:off x="3916962" y="6131280"/>
            <a:ext cx="1371600" cy="276999"/>
          </a:xfrm>
          <a:prstGeom prst="rect">
            <a:avLst/>
          </a:prstGeom>
          <a:noFill/>
        </p:spPr>
        <p:txBody>
          <a:bodyPr wrap="square" rtlCol="0">
            <a:spAutoFit/>
          </a:bodyPr>
          <a:lstStyle/>
          <a:p>
            <a:pPr algn="ctr"/>
            <a:r>
              <a:rPr lang="en-US" sz="1200" dirty="0">
                <a:latin typeface="Roboto" panose="02000000000000000000" pitchFamily="2" charset="0"/>
                <a:ea typeface="Roboto" panose="02000000000000000000" pitchFamily="2" charset="0"/>
              </a:rPr>
              <a:t>@</a:t>
            </a:r>
            <a:r>
              <a:rPr lang="en-US" sz="1200" dirty="0" err="1">
                <a:latin typeface="Roboto" panose="02000000000000000000" pitchFamily="2" charset="0"/>
                <a:ea typeface="Roboto" panose="02000000000000000000" pitchFamily="2" charset="0"/>
              </a:rPr>
              <a:t>FamilylinksInc</a:t>
            </a:r>
            <a:endParaRPr lang="en-US" sz="1200" dirty="0">
              <a:latin typeface="Roboto" panose="02000000000000000000" pitchFamily="2" charset="0"/>
              <a:ea typeface="Roboto" panose="02000000000000000000" pitchFamily="2" charset="0"/>
            </a:endParaRPr>
          </a:p>
        </p:txBody>
      </p:sp>
      <p:sp>
        <p:nvSpPr>
          <p:cNvPr id="29" name="TextBox 28">
            <a:extLst>
              <a:ext uri="{FF2B5EF4-FFF2-40B4-BE49-F238E27FC236}">
                <a16:creationId xmlns:a16="http://schemas.microsoft.com/office/drawing/2014/main" id="{FC0628EA-A00D-D95D-CC3B-D02FC1D841B4}"/>
              </a:ext>
            </a:extLst>
          </p:cNvPr>
          <p:cNvSpPr txBox="1"/>
          <p:nvPr/>
        </p:nvSpPr>
        <p:spPr>
          <a:xfrm>
            <a:off x="5425369" y="6131280"/>
            <a:ext cx="1371600" cy="276999"/>
          </a:xfrm>
          <a:prstGeom prst="rect">
            <a:avLst/>
          </a:prstGeom>
          <a:noFill/>
        </p:spPr>
        <p:txBody>
          <a:bodyPr wrap="square" rtlCol="0">
            <a:spAutoFit/>
          </a:bodyPr>
          <a:lstStyle/>
          <a:p>
            <a:pPr algn="ctr"/>
            <a:r>
              <a:rPr lang="en-US" sz="1200" dirty="0">
                <a:latin typeface="Roboto" panose="02000000000000000000" pitchFamily="2" charset="0"/>
                <a:ea typeface="Roboto" panose="02000000000000000000" pitchFamily="2" charset="0"/>
              </a:rPr>
              <a:t>@</a:t>
            </a:r>
            <a:r>
              <a:rPr lang="en-US" sz="1200" dirty="0" err="1">
                <a:latin typeface="Roboto" panose="02000000000000000000" pitchFamily="2" charset="0"/>
                <a:ea typeface="Roboto" panose="02000000000000000000" pitchFamily="2" charset="0"/>
              </a:rPr>
              <a:t>Familylinks</a:t>
            </a:r>
            <a:r>
              <a:rPr lang="en-US" sz="1200" dirty="0">
                <a:latin typeface="Roboto" panose="02000000000000000000" pitchFamily="2" charset="0"/>
                <a:ea typeface="Roboto" panose="02000000000000000000" pitchFamily="2" charset="0"/>
              </a:rPr>
              <a:t>-Inc</a:t>
            </a:r>
          </a:p>
        </p:txBody>
      </p:sp>
      <p:sp>
        <p:nvSpPr>
          <p:cNvPr id="30" name="TextBox 29">
            <a:extLst>
              <a:ext uri="{FF2B5EF4-FFF2-40B4-BE49-F238E27FC236}">
                <a16:creationId xmlns:a16="http://schemas.microsoft.com/office/drawing/2014/main" id="{21993C74-99DD-93E2-E81F-84F7E67BE03B}"/>
              </a:ext>
            </a:extLst>
          </p:cNvPr>
          <p:cNvSpPr txBox="1"/>
          <p:nvPr/>
        </p:nvSpPr>
        <p:spPr>
          <a:xfrm>
            <a:off x="6800152" y="6131280"/>
            <a:ext cx="1371600" cy="276999"/>
          </a:xfrm>
          <a:prstGeom prst="rect">
            <a:avLst/>
          </a:prstGeom>
          <a:noFill/>
        </p:spPr>
        <p:txBody>
          <a:bodyPr wrap="square" rtlCol="0">
            <a:spAutoFit/>
          </a:bodyPr>
          <a:lstStyle/>
          <a:p>
            <a:pPr algn="ctr"/>
            <a:r>
              <a:rPr lang="en-US" sz="1200" dirty="0">
                <a:latin typeface="Roboto" panose="02000000000000000000" pitchFamily="2" charset="0"/>
                <a:ea typeface="Roboto" panose="02000000000000000000" pitchFamily="2" charset="0"/>
              </a:rPr>
              <a:t>@</a:t>
            </a:r>
            <a:r>
              <a:rPr lang="en-US" sz="1200" dirty="0" err="1">
                <a:latin typeface="Roboto" panose="02000000000000000000" pitchFamily="2" charset="0"/>
                <a:ea typeface="Roboto" panose="02000000000000000000" pitchFamily="2" charset="0"/>
              </a:rPr>
              <a:t>familylinks</a:t>
            </a:r>
            <a:endParaRPr lang="en-US" sz="1200" dirty="0">
              <a:latin typeface="Roboto" panose="02000000000000000000" pitchFamily="2" charset="0"/>
              <a:ea typeface="Roboto" panose="02000000000000000000" pitchFamily="2" charset="0"/>
            </a:endParaRPr>
          </a:p>
        </p:txBody>
      </p:sp>
      <p:sp>
        <p:nvSpPr>
          <p:cNvPr id="31" name="TextBox 30">
            <a:extLst>
              <a:ext uri="{FF2B5EF4-FFF2-40B4-BE49-F238E27FC236}">
                <a16:creationId xmlns:a16="http://schemas.microsoft.com/office/drawing/2014/main" id="{0093D5CC-74C5-E0B8-7A25-030D267CB7AD}"/>
              </a:ext>
            </a:extLst>
          </p:cNvPr>
          <p:cNvSpPr txBox="1"/>
          <p:nvPr/>
        </p:nvSpPr>
        <p:spPr>
          <a:xfrm>
            <a:off x="8171752" y="6131280"/>
            <a:ext cx="1371600" cy="276999"/>
          </a:xfrm>
          <a:prstGeom prst="rect">
            <a:avLst/>
          </a:prstGeom>
          <a:noFill/>
        </p:spPr>
        <p:txBody>
          <a:bodyPr wrap="square" rtlCol="0">
            <a:spAutoFit/>
          </a:bodyPr>
          <a:lstStyle/>
          <a:p>
            <a:pPr algn="ctr"/>
            <a:r>
              <a:rPr lang="en-US" sz="1200" dirty="0">
                <a:latin typeface="Roboto" panose="02000000000000000000" pitchFamily="2" charset="0"/>
                <a:ea typeface="Roboto" panose="02000000000000000000" pitchFamily="2" charset="0"/>
              </a:rPr>
              <a:t>@</a:t>
            </a:r>
            <a:r>
              <a:rPr lang="en-US" sz="1200" dirty="0" err="1">
                <a:latin typeface="Roboto" panose="02000000000000000000" pitchFamily="2" charset="0"/>
                <a:ea typeface="Roboto" panose="02000000000000000000" pitchFamily="2" charset="0"/>
              </a:rPr>
              <a:t>familylinksinc</a:t>
            </a:r>
            <a:endParaRPr lang="en-US" sz="1200" dirty="0">
              <a:latin typeface="Roboto" panose="02000000000000000000" pitchFamily="2" charset="0"/>
              <a:ea typeface="Roboto" panose="02000000000000000000" pitchFamily="2" charset="0"/>
            </a:endParaRPr>
          </a:p>
        </p:txBody>
      </p:sp>
      <p:sp>
        <p:nvSpPr>
          <p:cNvPr id="32" name="TextBox 31">
            <a:extLst>
              <a:ext uri="{FF2B5EF4-FFF2-40B4-BE49-F238E27FC236}">
                <a16:creationId xmlns:a16="http://schemas.microsoft.com/office/drawing/2014/main" id="{073FD251-2D63-B21B-B036-0154F88A98B3}"/>
              </a:ext>
            </a:extLst>
          </p:cNvPr>
          <p:cNvSpPr txBox="1"/>
          <p:nvPr/>
        </p:nvSpPr>
        <p:spPr>
          <a:xfrm>
            <a:off x="5350349" y="3683237"/>
            <a:ext cx="1491299" cy="369332"/>
          </a:xfrm>
          <a:prstGeom prst="rect">
            <a:avLst/>
          </a:prstGeom>
          <a:noFill/>
        </p:spPr>
        <p:txBody>
          <a:bodyPr wrap="square">
            <a:spAutoFit/>
          </a:bodyPr>
          <a:lstStyle/>
          <a:p>
            <a:pPr algn="ctr"/>
            <a:r>
              <a:rPr lang="en-US" sz="1800" b="1" i="0" dirty="0">
                <a:solidFill>
                  <a:srgbClr val="4BBBEB"/>
                </a:solidFill>
                <a:latin typeface="Roboto Condensed" panose="02000000000000000000" pitchFamily="2" charset="0"/>
                <a:ea typeface="Roboto Condensed" panose="02000000000000000000" pitchFamily="2" charset="0"/>
                <a:cs typeface="Roboto Condensed" panose="02000000000000000000" pitchFamily="2" charset="0"/>
              </a:rPr>
              <a:t>Presented By:</a:t>
            </a:r>
          </a:p>
        </p:txBody>
      </p:sp>
    </p:spTree>
    <p:extLst>
      <p:ext uri="{BB962C8B-B14F-4D97-AF65-F5344CB8AC3E}">
        <p14:creationId xmlns:p14="http://schemas.microsoft.com/office/powerpoint/2010/main" val="2944140604"/>
      </p:ext>
    </p:extLst>
  </p:cSld>
  <p:clrMapOvr>
    <a:masterClrMapping/>
  </p:clrMapOvr>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9932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able of Content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8AD3DF5-8C99-4DF6-027B-238B706CEF05}"/>
              </a:ext>
            </a:extLst>
          </p:cNvPr>
          <p:cNvSpPr>
            <a:spLocks noGrp="1"/>
          </p:cNvSpPr>
          <p:nvPr>
            <p:ph type="title" hasCustomPrompt="1"/>
          </p:nvPr>
        </p:nvSpPr>
        <p:spPr>
          <a:xfrm>
            <a:off x="549584" y="1111279"/>
            <a:ext cx="10515600" cy="679184"/>
          </a:xfrm>
        </p:spPr>
        <p:txBody>
          <a:bodyPr>
            <a:noAutofit/>
          </a:bodyPr>
          <a:lstStyle>
            <a:lvl1pPr>
              <a:defRPr sz="4400">
                <a:solidFill>
                  <a:srgbClr val="4BBBEB"/>
                </a:solidFill>
              </a:defRPr>
            </a:lvl1pPr>
          </a:lstStyle>
          <a:p>
            <a:r>
              <a:rPr lang="en-US" dirty="0"/>
              <a:t>Click to Add Subtitle</a:t>
            </a:r>
          </a:p>
        </p:txBody>
      </p:sp>
      <p:sp>
        <p:nvSpPr>
          <p:cNvPr id="8" name="Content Placeholder 2">
            <a:extLst>
              <a:ext uri="{FF2B5EF4-FFF2-40B4-BE49-F238E27FC236}">
                <a16:creationId xmlns:a16="http://schemas.microsoft.com/office/drawing/2014/main" id="{9E9BA815-3C98-8389-6E86-4E50BAAA8E50}"/>
              </a:ext>
            </a:extLst>
          </p:cNvPr>
          <p:cNvSpPr>
            <a:spLocks noGrp="1"/>
          </p:cNvSpPr>
          <p:nvPr>
            <p:ph idx="1"/>
          </p:nvPr>
        </p:nvSpPr>
        <p:spPr>
          <a:xfrm>
            <a:off x="549584" y="2798618"/>
            <a:ext cx="10515600" cy="3336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6">
            <a:extLst>
              <a:ext uri="{FF2B5EF4-FFF2-40B4-BE49-F238E27FC236}">
                <a16:creationId xmlns:a16="http://schemas.microsoft.com/office/drawing/2014/main" id="{58C56258-5140-F200-B7A2-1FB976B0C940}"/>
              </a:ext>
            </a:extLst>
          </p:cNvPr>
          <p:cNvSpPr>
            <a:spLocks noGrp="1"/>
          </p:cNvSpPr>
          <p:nvPr>
            <p:ph type="body" sz="quarter" idx="10"/>
          </p:nvPr>
        </p:nvSpPr>
        <p:spPr>
          <a:xfrm>
            <a:off x="549585" y="452005"/>
            <a:ext cx="5417106" cy="270444"/>
          </a:xfrm>
        </p:spPr>
        <p:txBody>
          <a:bodyPr>
            <a:normAutofit/>
          </a:bodyPr>
          <a:lstStyle>
            <a:lvl1pPr marL="0" indent="0">
              <a:buNone/>
              <a:defRPr sz="1600" b="0" i="0">
                <a:solidFill>
                  <a:srgbClr val="9E9900"/>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a:t>Click to edit Master text styles</a:t>
            </a:r>
          </a:p>
        </p:txBody>
      </p:sp>
    </p:spTree>
    <p:extLst>
      <p:ext uri="{BB962C8B-B14F-4D97-AF65-F5344CB8AC3E}">
        <p14:creationId xmlns:p14="http://schemas.microsoft.com/office/powerpoint/2010/main" val="2026516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Split-1">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482EB98B-3A8C-AA67-FB4C-CDAD02A69421}"/>
              </a:ext>
            </a:extLst>
          </p:cNvPr>
          <p:cNvSpPr>
            <a:spLocks noGrp="1"/>
          </p:cNvSpPr>
          <p:nvPr>
            <p:ph type="body" idx="1"/>
          </p:nvPr>
        </p:nvSpPr>
        <p:spPr>
          <a:xfrm>
            <a:off x="530533" y="2638427"/>
            <a:ext cx="5546411" cy="3295885"/>
          </a:xfrm>
        </p:spPr>
        <p:txBody>
          <a:bodyPr anchor="t">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itle 1">
            <a:extLst>
              <a:ext uri="{FF2B5EF4-FFF2-40B4-BE49-F238E27FC236}">
                <a16:creationId xmlns:a16="http://schemas.microsoft.com/office/drawing/2014/main" id="{2A815C28-D1A8-2198-C3D3-CCFF67B1BBA7}"/>
              </a:ext>
            </a:extLst>
          </p:cNvPr>
          <p:cNvSpPr>
            <a:spLocks noGrp="1"/>
          </p:cNvSpPr>
          <p:nvPr>
            <p:ph type="title" hasCustomPrompt="1"/>
          </p:nvPr>
        </p:nvSpPr>
        <p:spPr>
          <a:xfrm>
            <a:off x="549585" y="1111278"/>
            <a:ext cx="5546411" cy="1217581"/>
          </a:xfrm>
        </p:spPr>
        <p:txBody>
          <a:bodyPr anchor="t">
            <a:noAutofit/>
          </a:bodyPr>
          <a:lstStyle>
            <a:lvl1pPr>
              <a:defRPr sz="4400">
                <a:solidFill>
                  <a:srgbClr val="4BBBEB"/>
                </a:solidFill>
              </a:defRPr>
            </a:lvl1pPr>
          </a:lstStyle>
          <a:p>
            <a:r>
              <a:rPr lang="en-US" dirty="0"/>
              <a:t>Click to Add Subtitle</a:t>
            </a:r>
          </a:p>
        </p:txBody>
      </p:sp>
      <p:sp>
        <p:nvSpPr>
          <p:cNvPr id="8" name="Picture Placeholder 3">
            <a:extLst>
              <a:ext uri="{FF2B5EF4-FFF2-40B4-BE49-F238E27FC236}">
                <a16:creationId xmlns:a16="http://schemas.microsoft.com/office/drawing/2014/main" id="{0EBEEA4A-F364-8E20-3D0A-8DF0D59651D8}"/>
              </a:ext>
            </a:extLst>
          </p:cNvPr>
          <p:cNvSpPr>
            <a:spLocks noGrp="1"/>
          </p:cNvSpPr>
          <p:nvPr>
            <p:ph type="pic" sz="quarter" idx="14"/>
          </p:nvPr>
        </p:nvSpPr>
        <p:spPr>
          <a:xfrm>
            <a:off x="6557963" y="1111278"/>
            <a:ext cx="4872037" cy="4823034"/>
          </a:xfrm>
        </p:spPr>
        <p:txBody>
          <a:bodyPr anchor="ctr"/>
          <a:lstStyle>
            <a:lvl1pPr marL="0" indent="0" algn="ctr">
              <a:buNone/>
              <a:defRPr/>
            </a:lvl1pPr>
          </a:lstStyle>
          <a:p>
            <a:r>
              <a:rPr lang="en-US"/>
              <a:t>Click icon to add picture</a:t>
            </a:r>
            <a:endParaRPr lang="en-US" dirty="0"/>
          </a:p>
        </p:txBody>
      </p:sp>
      <p:sp>
        <p:nvSpPr>
          <p:cNvPr id="10" name="Text Placeholder 16">
            <a:extLst>
              <a:ext uri="{FF2B5EF4-FFF2-40B4-BE49-F238E27FC236}">
                <a16:creationId xmlns:a16="http://schemas.microsoft.com/office/drawing/2014/main" id="{696224C3-933E-60C2-9627-C8E08164EAC9}"/>
              </a:ext>
            </a:extLst>
          </p:cNvPr>
          <p:cNvSpPr>
            <a:spLocks noGrp="1"/>
          </p:cNvSpPr>
          <p:nvPr>
            <p:ph type="body" sz="quarter" idx="10"/>
          </p:nvPr>
        </p:nvSpPr>
        <p:spPr>
          <a:xfrm>
            <a:off x="549585" y="452005"/>
            <a:ext cx="5417106" cy="270444"/>
          </a:xfrm>
        </p:spPr>
        <p:txBody>
          <a:bodyPr>
            <a:normAutofit/>
          </a:bodyPr>
          <a:lstStyle>
            <a:lvl1pPr marL="0" indent="0">
              <a:buNone/>
              <a:defRPr sz="1600" b="0" i="0">
                <a:solidFill>
                  <a:srgbClr val="9E9900"/>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a:t>Click to edit Master text styles</a:t>
            </a:r>
          </a:p>
        </p:txBody>
      </p:sp>
    </p:spTree>
    <p:extLst>
      <p:ext uri="{BB962C8B-B14F-4D97-AF65-F5344CB8AC3E}">
        <p14:creationId xmlns:p14="http://schemas.microsoft.com/office/powerpoint/2010/main" val="11524098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Photo Head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A413C8B-02DB-56F0-6957-4134839D20DE}"/>
              </a:ext>
            </a:extLst>
          </p:cNvPr>
          <p:cNvSpPr txBox="1">
            <a:spLocks/>
          </p:cNvSpPr>
          <p:nvPr/>
        </p:nvSpPr>
        <p:spPr>
          <a:xfrm>
            <a:off x="588385" y="4622978"/>
            <a:ext cx="8900171" cy="16983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i="0" kern="1200">
                <a:solidFill>
                  <a:schemeClr val="bg1"/>
                </a:solidFill>
                <a:latin typeface="Mulish ExtraBold" pitchFamily="2" charset="77"/>
                <a:ea typeface="+mj-ea"/>
                <a:cs typeface="+mj-cs"/>
              </a:defRPr>
            </a:lvl1pPr>
          </a:lstStyle>
          <a:p>
            <a:r>
              <a:rPr lang="en-US" sz="6000" b="1" i="0" dirty="0">
                <a:latin typeface="Roboto Condensed" panose="02000000000000000000" pitchFamily="2" charset="0"/>
                <a:ea typeface="Roboto Condensed" panose="02000000000000000000" pitchFamily="2" charset="0"/>
                <a:cs typeface="Roboto Condensed" panose="02000000000000000000" pitchFamily="2" charset="0"/>
              </a:rPr>
              <a:t>Click to edit Master title style</a:t>
            </a:r>
          </a:p>
        </p:txBody>
      </p:sp>
      <p:sp>
        <p:nvSpPr>
          <p:cNvPr id="9" name="Picture Placeholder 3">
            <a:extLst>
              <a:ext uri="{FF2B5EF4-FFF2-40B4-BE49-F238E27FC236}">
                <a16:creationId xmlns:a16="http://schemas.microsoft.com/office/drawing/2014/main" id="{E2B6693E-42CD-A0F9-D79D-92582FA449B5}"/>
              </a:ext>
            </a:extLst>
          </p:cNvPr>
          <p:cNvSpPr>
            <a:spLocks noGrp="1"/>
          </p:cNvSpPr>
          <p:nvPr>
            <p:ph type="pic" sz="quarter" idx="14"/>
          </p:nvPr>
        </p:nvSpPr>
        <p:spPr>
          <a:xfrm>
            <a:off x="0" y="-1"/>
            <a:ext cx="12192000" cy="6715433"/>
          </a:xfrm>
          <a:solidFill>
            <a:srgbClr val="4B4B4B"/>
          </a:solidFill>
        </p:spPr>
        <p:txBody>
          <a:bodyPr anchor="ctr"/>
          <a:lstStyle>
            <a:lvl1pPr marL="0" indent="0" algn="ctr">
              <a:buNone/>
              <a:defRPr>
                <a:solidFill>
                  <a:schemeClr val="bg1"/>
                </a:solidFill>
              </a:defRPr>
            </a:lvl1pPr>
          </a:lstStyle>
          <a:p>
            <a:r>
              <a:rPr lang="en-US"/>
              <a:t>Click icon to add picture</a:t>
            </a:r>
            <a:endParaRPr lang="en-US" dirty="0"/>
          </a:p>
        </p:txBody>
      </p:sp>
      <p:pic>
        <p:nvPicPr>
          <p:cNvPr id="10" name="Picture 9">
            <a:extLst>
              <a:ext uri="{FF2B5EF4-FFF2-40B4-BE49-F238E27FC236}">
                <a16:creationId xmlns:a16="http://schemas.microsoft.com/office/drawing/2014/main" id="{F5A7C61E-C6F2-4117-CA13-AF70DC9743EB}"/>
              </a:ext>
            </a:extLst>
          </p:cNvPr>
          <p:cNvPicPr>
            <a:picLocks noChangeAspect="1"/>
          </p:cNvPicPr>
          <p:nvPr/>
        </p:nvPicPr>
        <p:blipFill>
          <a:blip r:embed="rId2"/>
          <a:stretch>
            <a:fillRect/>
          </a:stretch>
        </p:blipFill>
        <p:spPr>
          <a:xfrm>
            <a:off x="11353800" y="6162288"/>
            <a:ext cx="443376" cy="330587"/>
          </a:xfrm>
          <a:prstGeom prst="rect">
            <a:avLst/>
          </a:prstGeom>
          <a:noFill/>
        </p:spPr>
      </p:pic>
      <p:sp>
        <p:nvSpPr>
          <p:cNvPr id="11" name="TextBox 10">
            <a:extLst>
              <a:ext uri="{FF2B5EF4-FFF2-40B4-BE49-F238E27FC236}">
                <a16:creationId xmlns:a16="http://schemas.microsoft.com/office/drawing/2014/main" id="{03982EE1-A98A-B336-940E-BE4615F5DE5A}"/>
              </a:ext>
            </a:extLst>
          </p:cNvPr>
          <p:cNvSpPr txBox="1"/>
          <p:nvPr/>
        </p:nvSpPr>
        <p:spPr>
          <a:xfrm>
            <a:off x="838200" y="6248957"/>
            <a:ext cx="1914832" cy="276999"/>
          </a:xfrm>
          <a:prstGeom prst="rect">
            <a:avLst/>
          </a:prstGeom>
          <a:noFill/>
        </p:spPr>
        <p:txBody>
          <a:bodyPr wrap="square" rtlCol="0">
            <a:spAutoFit/>
          </a:bodyPr>
          <a:lstStyle/>
          <a:p>
            <a:r>
              <a:rPr lang="en-US" sz="1150" b="0" i="0" dirty="0" err="1">
                <a:solidFill>
                  <a:schemeClr val="bg1"/>
                </a:solidFill>
                <a:latin typeface="Roboto Medium" panose="02000000000000000000" pitchFamily="2" charset="0"/>
                <a:ea typeface="Roboto Medium" panose="02000000000000000000" pitchFamily="2" charset="0"/>
              </a:rPr>
              <a:t>familylinks.org</a:t>
            </a:r>
            <a:endParaRPr lang="en-US" sz="1150" b="0" i="0" dirty="0">
              <a:solidFill>
                <a:schemeClr val="bg1"/>
              </a:solidFill>
              <a:latin typeface="Roboto Medium" panose="02000000000000000000" pitchFamily="2" charset="0"/>
              <a:ea typeface="Roboto Medium" panose="02000000000000000000" pitchFamily="2" charset="0"/>
            </a:endParaRPr>
          </a:p>
        </p:txBody>
      </p:sp>
      <p:pic>
        <p:nvPicPr>
          <p:cNvPr id="13" name="Picture 12">
            <a:extLst>
              <a:ext uri="{FF2B5EF4-FFF2-40B4-BE49-F238E27FC236}">
                <a16:creationId xmlns:a16="http://schemas.microsoft.com/office/drawing/2014/main" id="{B4329178-E5BA-FFFB-8D12-64641585C57E}"/>
              </a:ext>
            </a:extLst>
          </p:cNvPr>
          <p:cNvPicPr>
            <a:picLocks noChangeAspect="1"/>
          </p:cNvPicPr>
          <p:nvPr/>
        </p:nvPicPr>
        <p:blipFill>
          <a:blip r:embed="rId3"/>
          <a:stretch>
            <a:fillRect/>
          </a:stretch>
        </p:blipFill>
        <p:spPr>
          <a:xfrm>
            <a:off x="11353799" y="6162288"/>
            <a:ext cx="443377" cy="330588"/>
          </a:xfrm>
          <a:prstGeom prst="rect">
            <a:avLst/>
          </a:prstGeom>
        </p:spPr>
      </p:pic>
      <p:sp>
        <p:nvSpPr>
          <p:cNvPr id="14" name="Title 1">
            <a:extLst>
              <a:ext uri="{FF2B5EF4-FFF2-40B4-BE49-F238E27FC236}">
                <a16:creationId xmlns:a16="http://schemas.microsoft.com/office/drawing/2014/main" id="{138856ED-68AA-91BF-A542-0D5B00DA689F}"/>
              </a:ext>
            </a:extLst>
          </p:cNvPr>
          <p:cNvSpPr txBox="1">
            <a:spLocks/>
          </p:cNvSpPr>
          <p:nvPr/>
        </p:nvSpPr>
        <p:spPr>
          <a:xfrm>
            <a:off x="740785" y="4156503"/>
            <a:ext cx="8900171" cy="16983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i="0" kern="1200">
                <a:solidFill>
                  <a:schemeClr val="bg1"/>
                </a:solidFill>
                <a:latin typeface="Mulish ExtraBold" pitchFamily="2" charset="77"/>
                <a:ea typeface="+mj-ea"/>
                <a:cs typeface="+mj-cs"/>
              </a:defRPr>
            </a:lvl1pPr>
          </a:lstStyle>
          <a:p>
            <a:r>
              <a:rPr lang="en-US" sz="5400" b="1" i="0" dirty="0">
                <a:latin typeface="Roboto Condensed" panose="02000000000000000000" pitchFamily="2" charset="0"/>
                <a:ea typeface="Roboto Condensed" panose="02000000000000000000" pitchFamily="2" charset="0"/>
                <a:cs typeface="Roboto Condensed" panose="02000000000000000000" pitchFamily="2" charset="0"/>
              </a:rPr>
              <a:t>Click to Add Section Title</a:t>
            </a:r>
          </a:p>
        </p:txBody>
      </p:sp>
    </p:spTree>
    <p:extLst>
      <p:ext uri="{BB962C8B-B14F-4D97-AF65-F5344CB8AC3E}">
        <p14:creationId xmlns:p14="http://schemas.microsoft.com/office/powerpoint/2010/main" val="22560236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6AE2D013-5573-63BF-9022-DFDF0800089A}"/>
              </a:ext>
            </a:extLst>
          </p:cNvPr>
          <p:cNvSpPr>
            <a:spLocks noGrp="1"/>
          </p:cNvSpPr>
          <p:nvPr>
            <p:ph type="body" idx="1"/>
          </p:nvPr>
        </p:nvSpPr>
        <p:spPr>
          <a:xfrm>
            <a:off x="549583" y="2450835"/>
            <a:ext cx="9380229" cy="3295885"/>
          </a:xfrm>
        </p:spPr>
        <p:txBody>
          <a:bodyPr anchor="t">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itle 1">
            <a:extLst>
              <a:ext uri="{FF2B5EF4-FFF2-40B4-BE49-F238E27FC236}">
                <a16:creationId xmlns:a16="http://schemas.microsoft.com/office/drawing/2014/main" id="{75EF42BA-A3BC-D156-B087-E17D7D24A07C}"/>
              </a:ext>
            </a:extLst>
          </p:cNvPr>
          <p:cNvSpPr>
            <a:spLocks noGrp="1"/>
          </p:cNvSpPr>
          <p:nvPr>
            <p:ph type="title" hasCustomPrompt="1"/>
          </p:nvPr>
        </p:nvSpPr>
        <p:spPr>
          <a:xfrm>
            <a:off x="549584" y="1111279"/>
            <a:ext cx="9380229" cy="679184"/>
          </a:xfrm>
        </p:spPr>
        <p:txBody>
          <a:bodyPr>
            <a:noAutofit/>
          </a:bodyPr>
          <a:lstStyle>
            <a:lvl1pPr>
              <a:defRPr sz="4400">
                <a:solidFill>
                  <a:srgbClr val="4BBBEB"/>
                </a:solidFill>
              </a:defRPr>
            </a:lvl1pPr>
          </a:lstStyle>
          <a:p>
            <a:r>
              <a:rPr lang="en-US" dirty="0"/>
              <a:t>Click to Add Subtitle</a:t>
            </a:r>
          </a:p>
        </p:txBody>
      </p:sp>
      <p:sp>
        <p:nvSpPr>
          <p:cNvPr id="10" name="Text Placeholder 16">
            <a:extLst>
              <a:ext uri="{FF2B5EF4-FFF2-40B4-BE49-F238E27FC236}">
                <a16:creationId xmlns:a16="http://schemas.microsoft.com/office/drawing/2014/main" id="{7DC19B31-ECFF-D144-CFBE-7E9EFD35F98F}"/>
              </a:ext>
            </a:extLst>
          </p:cNvPr>
          <p:cNvSpPr>
            <a:spLocks noGrp="1"/>
          </p:cNvSpPr>
          <p:nvPr>
            <p:ph type="body" sz="quarter" idx="13"/>
          </p:nvPr>
        </p:nvSpPr>
        <p:spPr>
          <a:xfrm>
            <a:off x="549585" y="452005"/>
            <a:ext cx="5417106" cy="270444"/>
          </a:xfrm>
        </p:spPr>
        <p:txBody>
          <a:bodyPr>
            <a:normAutofit/>
          </a:bodyPr>
          <a:lstStyle>
            <a:lvl1pPr marL="0" indent="0">
              <a:buNone/>
              <a:defRPr sz="1600" b="0" i="0">
                <a:solidFill>
                  <a:srgbClr val="9E9900"/>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a:t>Click to edit Master text styles</a:t>
            </a:r>
          </a:p>
        </p:txBody>
      </p:sp>
    </p:spTree>
    <p:extLst>
      <p:ext uri="{BB962C8B-B14F-4D97-AF65-F5344CB8AC3E}">
        <p14:creationId xmlns:p14="http://schemas.microsoft.com/office/powerpoint/2010/main" val="237557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Quote">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23DB952A-4CD6-E4CB-8BA7-14A3A578933C}"/>
              </a:ext>
            </a:extLst>
          </p:cNvPr>
          <p:cNvSpPr>
            <a:spLocks noGrp="1"/>
          </p:cNvSpPr>
          <p:nvPr>
            <p:ph sz="half" idx="1"/>
          </p:nvPr>
        </p:nvSpPr>
        <p:spPr>
          <a:xfrm>
            <a:off x="2348403" y="776314"/>
            <a:ext cx="8099741" cy="4065510"/>
          </a:xfrm>
        </p:spPr>
        <p:txBody>
          <a:bodyPr>
            <a:normAutofit/>
          </a:bodyPr>
          <a:lstStyle>
            <a:lvl1pPr marL="0" indent="0">
              <a:buNone/>
              <a:defRPr sz="4000" b="0" i="0">
                <a:solidFill>
                  <a:srgbClr val="525252"/>
                </a:solidFill>
                <a:latin typeface="Roboto" panose="02000000000000000000"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Text Placeholder 8">
            <a:extLst>
              <a:ext uri="{FF2B5EF4-FFF2-40B4-BE49-F238E27FC236}">
                <a16:creationId xmlns:a16="http://schemas.microsoft.com/office/drawing/2014/main" id="{3E042CBB-AAC8-3A1F-12CC-606289A1D5B6}"/>
              </a:ext>
            </a:extLst>
          </p:cNvPr>
          <p:cNvSpPr>
            <a:spLocks noGrp="1"/>
          </p:cNvSpPr>
          <p:nvPr>
            <p:ph type="body" sz="quarter" idx="13"/>
          </p:nvPr>
        </p:nvSpPr>
        <p:spPr>
          <a:xfrm>
            <a:off x="2249992" y="5388001"/>
            <a:ext cx="5427579" cy="365121"/>
          </a:xfrm>
        </p:spPr>
        <p:txBody>
          <a:bodyPr>
            <a:normAutofit/>
          </a:bodyPr>
          <a:lstStyle>
            <a:lvl1pPr marL="0" indent="0">
              <a:buNone/>
              <a:defRPr sz="2400" b="1" i="0">
                <a:solidFill>
                  <a:srgbClr val="4BBBEB"/>
                </a:solidFill>
                <a:latin typeface="Roboto Condensed" panose="02000000000000000000" pitchFamily="2" charset="0"/>
                <a:ea typeface="Roboto Condensed" panose="02000000000000000000" pitchFamily="2" charset="0"/>
                <a:cs typeface="Roboto Condensed"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8">
            <a:extLst>
              <a:ext uri="{FF2B5EF4-FFF2-40B4-BE49-F238E27FC236}">
                <a16:creationId xmlns:a16="http://schemas.microsoft.com/office/drawing/2014/main" id="{77783178-5B9B-FD7E-1C38-E879717C000B}"/>
              </a:ext>
            </a:extLst>
          </p:cNvPr>
          <p:cNvSpPr>
            <a:spLocks noGrp="1"/>
          </p:cNvSpPr>
          <p:nvPr>
            <p:ph type="body" sz="quarter" idx="14"/>
          </p:nvPr>
        </p:nvSpPr>
        <p:spPr>
          <a:xfrm>
            <a:off x="2249992" y="5764139"/>
            <a:ext cx="5427579" cy="365121"/>
          </a:xfrm>
        </p:spPr>
        <p:txBody>
          <a:bodyPr>
            <a:noAutofit/>
          </a:bodyPr>
          <a:lstStyle>
            <a:lvl1pPr marL="0" indent="0">
              <a:buNone/>
              <a:defRPr sz="2000" b="1" i="0">
                <a:solidFill>
                  <a:srgbClr val="4B4B4B"/>
                </a:solidFill>
                <a:latin typeface="Mulish Semi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9" name="Picture 8">
            <a:extLst>
              <a:ext uri="{FF2B5EF4-FFF2-40B4-BE49-F238E27FC236}">
                <a16:creationId xmlns:a16="http://schemas.microsoft.com/office/drawing/2014/main" id="{695145EE-3A19-8260-CC80-E64BF4DDF7A5}"/>
              </a:ext>
            </a:extLst>
          </p:cNvPr>
          <p:cNvPicPr>
            <a:picLocks noChangeAspect="1"/>
          </p:cNvPicPr>
          <p:nvPr/>
        </p:nvPicPr>
        <p:blipFill>
          <a:blip r:embed="rId2"/>
          <a:stretch>
            <a:fillRect/>
          </a:stretch>
        </p:blipFill>
        <p:spPr>
          <a:xfrm>
            <a:off x="586409" y="776314"/>
            <a:ext cx="1583464" cy="1159222"/>
          </a:xfrm>
          <a:prstGeom prst="rect">
            <a:avLst/>
          </a:prstGeom>
        </p:spPr>
      </p:pic>
    </p:spTree>
    <p:extLst>
      <p:ext uri="{BB962C8B-B14F-4D97-AF65-F5344CB8AC3E}">
        <p14:creationId xmlns:p14="http://schemas.microsoft.com/office/powerpoint/2010/main" val="421032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Split-2">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C0331A9A-19AA-34D0-CDEA-0AE75A18FAE0}"/>
              </a:ext>
            </a:extLst>
          </p:cNvPr>
          <p:cNvSpPr>
            <a:spLocks noGrp="1"/>
          </p:cNvSpPr>
          <p:nvPr>
            <p:ph type="body" idx="1"/>
          </p:nvPr>
        </p:nvSpPr>
        <p:spPr>
          <a:xfrm>
            <a:off x="549584" y="2450835"/>
            <a:ext cx="4786004" cy="3295885"/>
          </a:xfrm>
        </p:spPr>
        <p:txBody>
          <a:bodyPr anchor="t">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5">
            <a:extLst>
              <a:ext uri="{FF2B5EF4-FFF2-40B4-BE49-F238E27FC236}">
                <a16:creationId xmlns:a16="http://schemas.microsoft.com/office/drawing/2014/main" id="{CF9CCD17-F9AF-BC83-9930-C3A20F8AFB4A}"/>
              </a:ext>
            </a:extLst>
          </p:cNvPr>
          <p:cNvSpPr>
            <a:spLocks noGrp="1"/>
          </p:cNvSpPr>
          <p:nvPr>
            <p:ph sz="quarter" idx="4"/>
          </p:nvPr>
        </p:nvSpPr>
        <p:spPr>
          <a:xfrm>
            <a:off x="6636367" y="2481937"/>
            <a:ext cx="5150821" cy="32958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AA19C535-C0AC-AFDD-ADF2-6693A37CCB3B}"/>
              </a:ext>
            </a:extLst>
          </p:cNvPr>
          <p:cNvSpPr>
            <a:spLocks noGrp="1"/>
          </p:cNvSpPr>
          <p:nvPr>
            <p:ph type="title" hasCustomPrompt="1"/>
          </p:nvPr>
        </p:nvSpPr>
        <p:spPr>
          <a:xfrm>
            <a:off x="549584" y="1111279"/>
            <a:ext cx="10515600" cy="679184"/>
          </a:xfrm>
        </p:spPr>
        <p:txBody>
          <a:bodyPr>
            <a:noAutofit/>
          </a:bodyPr>
          <a:lstStyle>
            <a:lvl1pPr>
              <a:defRPr sz="4400">
                <a:solidFill>
                  <a:srgbClr val="4BBBEB"/>
                </a:solidFill>
              </a:defRPr>
            </a:lvl1pPr>
          </a:lstStyle>
          <a:p>
            <a:r>
              <a:rPr lang="en-US" dirty="0"/>
              <a:t>Click to Add Subtitle</a:t>
            </a:r>
          </a:p>
        </p:txBody>
      </p:sp>
      <p:sp>
        <p:nvSpPr>
          <p:cNvPr id="9" name="Text Placeholder 16">
            <a:extLst>
              <a:ext uri="{FF2B5EF4-FFF2-40B4-BE49-F238E27FC236}">
                <a16:creationId xmlns:a16="http://schemas.microsoft.com/office/drawing/2014/main" id="{5B0022C8-B4CD-95C4-C9C1-F313B1C9E241}"/>
              </a:ext>
            </a:extLst>
          </p:cNvPr>
          <p:cNvSpPr>
            <a:spLocks noGrp="1"/>
          </p:cNvSpPr>
          <p:nvPr>
            <p:ph type="body" sz="quarter" idx="13"/>
          </p:nvPr>
        </p:nvSpPr>
        <p:spPr>
          <a:xfrm>
            <a:off x="549585" y="452005"/>
            <a:ext cx="5417106" cy="270444"/>
          </a:xfrm>
        </p:spPr>
        <p:txBody>
          <a:bodyPr>
            <a:normAutofit/>
          </a:bodyPr>
          <a:lstStyle>
            <a:lvl1pPr marL="0" indent="0">
              <a:buNone/>
              <a:defRPr sz="1600" b="0" i="0">
                <a:solidFill>
                  <a:srgbClr val="9E9900"/>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a:t>Click to edit Master text styles</a:t>
            </a:r>
          </a:p>
        </p:txBody>
      </p:sp>
      <p:cxnSp>
        <p:nvCxnSpPr>
          <p:cNvPr id="10" name="Straight Connector 9">
            <a:extLst>
              <a:ext uri="{FF2B5EF4-FFF2-40B4-BE49-F238E27FC236}">
                <a16:creationId xmlns:a16="http://schemas.microsoft.com/office/drawing/2014/main" id="{E4AD5948-7F81-9044-28EE-C399F3C81BA2}"/>
              </a:ext>
            </a:extLst>
          </p:cNvPr>
          <p:cNvCxnSpPr>
            <a:cxnSpLocks/>
          </p:cNvCxnSpPr>
          <p:nvPr/>
        </p:nvCxnSpPr>
        <p:spPr>
          <a:xfrm>
            <a:off x="6076949" y="2450836"/>
            <a:ext cx="0" cy="1835534"/>
          </a:xfrm>
          <a:prstGeom prst="line">
            <a:avLst/>
          </a:prstGeom>
          <a:ln w="22225">
            <a:solidFill>
              <a:srgbClr val="FDC3D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64971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Stats">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C9BF973D-BD0D-873B-0265-14C9E6728929}"/>
              </a:ext>
            </a:extLst>
          </p:cNvPr>
          <p:cNvSpPr/>
          <p:nvPr/>
        </p:nvSpPr>
        <p:spPr>
          <a:xfrm>
            <a:off x="594445" y="2376949"/>
            <a:ext cx="2991464" cy="2991464"/>
          </a:xfrm>
          <a:prstGeom prst="ellipse">
            <a:avLst/>
          </a:prstGeom>
          <a:solidFill>
            <a:srgbClr val="F05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09DE688-D720-E2DE-B505-71D8790EB7F2}"/>
              </a:ext>
            </a:extLst>
          </p:cNvPr>
          <p:cNvSpPr/>
          <p:nvPr/>
        </p:nvSpPr>
        <p:spPr>
          <a:xfrm>
            <a:off x="799693" y="2582197"/>
            <a:ext cx="2580968" cy="258096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149D610-A3AC-DF55-F6D2-F3F39B57910A}"/>
              </a:ext>
            </a:extLst>
          </p:cNvPr>
          <p:cNvSpPr/>
          <p:nvPr/>
        </p:nvSpPr>
        <p:spPr>
          <a:xfrm>
            <a:off x="4600268" y="2376949"/>
            <a:ext cx="2991464" cy="2991464"/>
          </a:xfrm>
          <a:prstGeom prst="ellipse">
            <a:avLst/>
          </a:prstGeom>
          <a:solidFill>
            <a:srgbClr val="F05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3F56D6A-298A-FBB6-4DB9-C87ED6F9913D}"/>
              </a:ext>
            </a:extLst>
          </p:cNvPr>
          <p:cNvSpPr/>
          <p:nvPr/>
        </p:nvSpPr>
        <p:spPr>
          <a:xfrm>
            <a:off x="4805516" y="2582197"/>
            <a:ext cx="2580968" cy="258096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01A4C82-790D-1BA8-F3E1-BCC0D669B91A}"/>
              </a:ext>
            </a:extLst>
          </p:cNvPr>
          <p:cNvSpPr/>
          <p:nvPr/>
        </p:nvSpPr>
        <p:spPr>
          <a:xfrm>
            <a:off x="8606091" y="2376949"/>
            <a:ext cx="2991464" cy="2991464"/>
          </a:xfrm>
          <a:prstGeom prst="ellipse">
            <a:avLst/>
          </a:prstGeom>
          <a:solidFill>
            <a:srgbClr val="F05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8B5528F-6A0A-2708-1BD7-69463DC6FDEE}"/>
              </a:ext>
            </a:extLst>
          </p:cNvPr>
          <p:cNvSpPr/>
          <p:nvPr/>
        </p:nvSpPr>
        <p:spPr>
          <a:xfrm>
            <a:off x="8811339" y="2582197"/>
            <a:ext cx="2580968" cy="258096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D9120397-3BB2-1641-9FFB-5D5CCBBCCB97}"/>
              </a:ext>
            </a:extLst>
          </p:cNvPr>
          <p:cNvSpPr>
            <a:spLocks noGrp="1"/>
          </p:cNvSpPr>
          <p:nvPr>
            <p:ph type="title" hasCustomPrompt="1"/>
          </p:nvPr>
        </p:nvSpPr>
        <p:spPr>
          <a:xfrm>
            <a:off x="1055024" y="3179484"/>
            <a:ext cx="2070306" cy="932639"/>
          </a:xfrm>
        </p:spPr>
        <p:txBody>
          <a:bodyPr anchor="t">
            <a:noAutofit/>
          </a:bodyPr>
          <a:lstStyle>
            <a:lvl1pPr algn="ctr">
              <a:defRPr sz="7200">
                <a:solidFill>
                  <a:schemeClr val="bg1"/>
                </a:solidFill>
              </a:defRPr>
            </a:lvl1pPr>
          </a:lstStyle>
          <a:p>
            <a:r>
              <a:rPr lang="en-US" dirty="0"/>
              <a:t>###</a:t>
            </a:r>
          </a:p>
        </p:txBody>
      </p:sp>
      <p:sp>
        <p:nvSpPr>
          <p:cNvPr id="22" name="Title 1">
            <a:extLst>
              <a:ext uri="{FF2B5EF4-FFF2-40B4-BE49-F238E27FC236}">
                <a16:creationId xmlns:a16="http://schemas.microsoft.com/office/drawing/2014/main" id="{79411DFF-C325-9914-4152-04F8D258339B}"/>
              </a:ext>
            </a:extLst>
          </p:cNvPr>
          <p:cNvSpPr txBox="1">
            <a:spLocks/>
          </p:cNvSpPr>
          <p:nvPr/>
        </p:nvSpPr>
        <p:spPr>
          <a:xfrm>
            <a:off x="549584" y="1111279"/>
            <a:ext cx="10515600" cy="6791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rgbClr val="4BBBEB"/>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Click to Add Subtitle</a:t>
            </a:r>
          </a:p>
        </p:txBody>
      </p:sp>
      <p:sp>
        <p:nvSpPr>
          <p:cNvPr id="23" name="Text Placeholder 16">
            <a:extLst>
              <a:ext uri="{FF2B5EF4-FFF2-40B4-BE49-F238E27FC236}">
                <a16:creationId xmlns:a16="http://schemas.microsoft.com/office/drawing/2014/main" id="{F2D09479-EE8A-D77D-A050-3F7BE7612765}"/>
              </a:ext>
            </a:extLst>
          </p:cNvPr>
          <p:cNvSpPr>
            <a:spLocks noGrp="1"/>
          </p:cNvSpPr>
          <p:nvPr>
            <p:ph type="body" sz="quarter" idx="10"/>
          </p:nvPr>
        </p:nvSpPr>
        <p:spPr>
          <a:xfrm>
            <a:off x="549585" y="452005"/>
            <a:ext cx="5417106" cy="270444"/>
          </a:xfrm>
        </p:spPr>
        <p:txBody>
          <a:bodyPr>
            <a:normAutofit/>
          </a:bodyPr>
          <a:lstStyle>
            <a:lvl1pPr marL="0" indent="0">
              <a:buNone/>
              <a:defRPr sz="1600" b="0" i="0">
                <a:solidFill>
                  <a:srgbClr val="9E9900"/>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a:t>Click to edit Master text styles</a:t>
            </a:r>
          </a:p>
        </p:txBody>
      </p:sp>
    </p:spTree>
    <p:extLst>
      <p:ext uri="{BB962C8B-B14F-4D97-AF65-F5344CB8AC3E}">
        <p14:creationId xmlns:p14="http://schemas.microsoft.com/office/powerpoint/2010/main" val="7815872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Outr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05CFD8-DD22-146C-7EF7-4B7441C6D416}"/>
              </a:ext>
            </a:extLst>
          </p:cNvPr>
          <p:cNvSpPr/>
          <p:nvPr/>
        </p:nvSpPr>
        <p:spPr>
          <a:xfrm>
            <a:off x="64736" y="6026582"/>
            <a:ext cx="12192000" cy="69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1E0C0CA-0B5D-8AFC-5B19-D2167B66F676}"/>
              </a:ext>
            </a:extLst>
          </p:cNvPr>
          <p:cNvSpPr txBox="1"/>
          <p:nvPr/>
        </p:nvSpPr>
        <p:spPr>
          <a:xfrm>
            <a:off x="1690254" y="2910914"/>
            <a:ext cx="9144000" cy="523220"/>
          </a:xfrm>
          <a:prstGeom prst="rect">
            <a:avLst/>
          </a:prstGeom>
          <a:noFill/>
        </p:spPr>
        <p:txBody>
          <a:bodyPr wrap="square">
            <a:spAutoFit/>
          </a:bodyPr>
          <a:lstStyle/>
          <a:p>
            <a:pPr algn="ctr"/>
            <a:r>
              <a:rPr lang="en-US" sz="2800" b="0" i="0" dirty="0" err="1">
                <a:solidFill>
                  <a:srgbClr val="4B4B4B"/>
                </a:solidFill>
                <a:latin typeface="Roboto Condensed" panose="02000000000000000000" pitchFamily="2" charset="0"/>
                <a:ea typeface="Roboto Condensed" panose="02000000000000000000" pitchFamily="2" charset="0"/>
                <a:cs typeface="Roboto Condensed" panose="02000000000000000000" pitchFamily="2" charset="0"/>
              </a:rPr>
              <a:t>familylinks.org</a:t>
            </a:r>
            <a:r>
              <a:rPr lang="en-US" sz="2800" b="0" i="0" dirty="0">
                <a:solidFill>
                  <a:srgbClr val="4B4B4B"/>
                </a:solidFill>
                <a:latin typeface="Roboto Condensed" panose="02000000000000000000" pitchFamily="2" charset="0"/>
                <a:ea typeface="Roboto Condensed" panose="02000000000000000000" pitchFamily="2" charset="0"/>
                <a:cs typeface="Roboto Condensed" panose="02000000000000000000" pitchFamily="2" charset="0"/>
              </a:rPr>
              <a:t>  (866) 583-6003</a:t>
            </a:r>
          </a:p>
        </p:txBody>
      </p:sp>
      <p:pic>
        <p:nvPicPr>
          <p:cNvPr id="8" name="Picture 7">
            <a:extLst>
              <a:ext uri="{FF2B5EF4-FFF2-40B4-BE49-F238E27FC236}">
                <a16:creationId xmlns:a16="http://schemas.microsoft.com/office/drawing/2014/main" id="{2E44DABE-37A6-7E46-92F1-EA6F7B7926F5}"/>
              </a:ext>
            </a:extLst>
          </p:cNvPr>
          <p:cNvPicPr>
            <a:picLocks noChangeAspect="1"/>
          </p:cNvPicPr>
          <p:nvPr/>
        </p:nvPicPr>
        <p:blipFill>
          <a:blip r:embed="rId2"/>
          <a:stretch>
            <a:fillRect/>
          </a:stretch>
        </p:blipFill>
        <p:spPr>
          <a:xfrm>
            <a:off x="4642300" y="543630"/>
            <a:ext cx="2907399" cy="2247385"/>
          </a:xfrm>
          <a:prstGeom prst="rect">
            <a:avLst/>
          </a:prstGeom>
        </p:spPr>
      </p:pic>
      <p:sp>
        <p:nvSpPr>
          <p:cNvPr id="9" name="TextBox 8">
            <a:extLst>
              <a:ext uri="{FF2B5EF4-FFF2-40B4-BE49-F238E27FC236}">
                <a16:creationId xmlns:a16="http://schemas.microsoft.com/office/drawing/2014/main" id="{5776B2BC-CD72-AA7E-DAF6-2B1542072D21}"/>
              </a:ext>
            </a:extLst>
          </p:cNvPr>
          <p:cNvSpPr txBox="1"/>
          <p:nvPr/>
        </p:nvSpPr>
        <p:spPr>
          <a:xfrm>
            <a:off x="4864677" y="4926586"/>
            <a:ext cx="2462646" cy="369332"/>
          </a:xfrm>
          <a:prstGeom prst="rect">
            <a:avLst/>
          </a:prstGeom>
          <a:noFill/>
        </p:spPr>
        <p:txBody>
          <a:bodyPr wrap="square">
            <a:spAutoFit/>
          </a:bodyPr>
          <a:lstStyle/>
          <a:p>
            <a:pPr algn="ctr"/>
            <a:r>
              <a:rPr lang="en-US" sz="1800" b="1" i="0" dirty="0">
                <a:solidFill>
                  <a:srgbClr val="9E9900"/>
                </a:solidFill>
                <a:latin typeface="Roboto Condensed" panose="02000000000000000000" pitchFamily="2" charset="0"/>
                <a:ea typeface="Roboto Condensed" panose="02000000000000000000" pitchFamily="2" charset="0"/>
                <a:cs typeface="Roboto Condensed" panose="02000000000000000000" pitchFamily="2" charset="0"/>
              </a:rPr>
              <a:t>Follow Us!</a:t>
            </a:r>
          </a:p>
        </p:txBody>
      </p:sp>
      <p:pic>
        <p:nvPicPr>
          <p:cNvPr id="12" name="Picture 11">
            <a:extLst>
              <a:ext uri="{FF2B5EF4-FFF2-40B4-BE49-F238E27FC236}">
                <a16:creationId xmlns:a16="http://schemas.microsoft.com/office/drawing/2014/main" id="{DD4C760E-8982-D49A-2434-EF1BE84F597A}"/>
              </a:ext>
            </a:extLst>
          </p:cNvPr>
          <p:cNvPicPr>
            <a:picLocks noChangeAspect="1"/>
          </p:cNvPicPr>
          <p:nvPr/>
        </p:nvPicPr>
        <p:blipFill>
          <a:blip r:embed="rId3"/>
          <a:stretch>
            <a:fillRect/>
          </a:stretch>
        </p:blipFill>
        <p:spPr>
          <a:xfrm>
            <a:off x="2861214" y="5523453"/>
            <a:ext cx="499196" cy="499196"/>
          </a:xfrm>
          <a:prstGeom prst="rect">
            <a:avLst/>
          </a:prstGeom>
        </p:spPr>
      </p:pic>
      <p:pic>
        <p:nvPicPr>
          <p:cNvPr id="13" name="Picture 12">
            <a:extLst>
              <a:ext uri="{FF2B5EF4-FFF2-40B4-BE49-F238E27FC236}">
                <a16:creationId xmlns:a16="http://schemas.microsoft.com/office/drawing/2014/main" id="{AFC5734B-C752-251E-B003-064CA3B456A5}"/>
              </a:ext>
            </a:extLst>
          </p:cNvPr>
          <p:cNvPicPr>
            <a:picLocks noChangeAspect="1"/>
          </p:cNvPicPr>
          <p:nvPr/>
        </p:nvPicPr>
        <p:blipFill>
          <a:blip r:embed="rId4"/>
          <a:stretch>
            <a:fillRect/>
          </a:stretch>
        </p:blipFill>
        <p:spPr>
          <a:xfrm>
            <a:off x="4295730" y="5523451"/>
            <a:ext cx="614064" cy="499946"/>
          </a:xfrm>
          <a:prstGeom prst="rect">
            <a:avLst/>
          </a:prstGeom>
        </p:spPr>
      </p:pic>
      <p:pic>
        <p:nvPicPr>
          <p:cNvPr id="14" name="Picture 13">
            <a:extLst>
              <a:ext uri="{FF2B5EF4-FFF2-40B4-BE49-F238E27FC236}">
                <a16:creationId xmlns:a16="http://schemas.microsoft.com/office/drawing/2014/main" id="{8E5AFEB6-172C-1CFF-C1B1-EEC2C1598B05}"/>
              </a:ext>
            </a:extLst>
          </p:cNvPr>
          <p:cNvPicPr>
            <a:picLocks noChangeAspect="1"/>
          </p:cNvPicPr>
          <p:nvPr/>
        </p:nvPicPr>
        <p:blipFill>
          <a:blip r:embed="rId5"/>
          <a:stretch>
            <a:fillRect/>
          </a:stretch>
        </p:blipFill>
        <p:spPr>
          <a:xfrm>
            <a:off x="5861571" y="5523452"/>
            <a:ext cx="499196" cy="499196"/>
          </a:xfrm>
          <a:prstGeom prst="rect">
            <a:avLst/>
          </a:prstGeom>
        </p:spPr>
      </p:pic>
      <p:pic>
        <p:nvPicPr>
          <p:cNvPr id="15" name="Picture 14">
            <a:extLst>
              <a:ext uri="{FF2B5EF4-FFF2-40B4-BE49-F238E27FC236}">
                <a16:creationId xmlns:a16="http://schemas.microsoft.com/office/drawing/2014/main" id="{5C3EE3FB-14F4-952D-A960-E7BEC53F5089}"/>
              </a:ext>
            </a:extLst>
          </p:cNvPr>
          <p:cNvPicPr>
            <a:picLocks noChangeAspect="1"/>
          </p:cNvPicPr>
          <p:nvPr/>
        </p:nvPicPr>
        <p:blipFill>
          <a:blip r:embed="rId6"/>
          <a:stretch>
            <a:fillRect/>
          </a:stretch>
        </p:blipFill>
        <p:spPr>
          <a:xfrm>
            <a:off x="7236354" y="5523451"/>
            <a:ext cx="499196" cy="499196"/>
          </a:xfrm>
          <a:prstGeom prst="rect">
            <a:avLst/>
          </a:prstGeom>
        </p:spPr>
      </p:pic>
      <p:pic>
        <p:nvPicPr>
          <p:cNvPr id="16" name="Picture 15">
            <a:extLst>
              <a:ext uri="{FF2B5EF4-FFF2-40B4-BE49-F238E27FC236}">
                <a16:creationId xmlns:a16="http://schemas.microsoft.com/office/drawing/2014/main" id="{E67CABD6-37AE-6DD0-FEAD-CAA2E61D9B73}"/>
              </a:ext>
            </a:extLst>
          </p:cNvPr>
          <p:cNvPicPr>
            <a:picLocks noChangeAspect="1"/>
          </p:cNvPicPr>
          <p:nvPr/>
        </p:nvPicPr>
        <p:blipFill>
          <a:blip r:embed="rId7"/>
          <a:stretch>
            <a:fillRect/>
          </a:stretch>
        </p:blipFill>
        <p:spPr>
          <a:xfrm>
            <a:off x="8451083" y="5514694"/>
            <a:ext cx="701882" cy="497166"/>
          </a:xfrm>
          <a:prstGeom prst="rect">
            <a:avLst/>
          </a:prstGeom>
        </p:spPr>
      </p:pic>
      <p:sp>
        <p:nvSpPr>
          <p:cNvPr id="17" name="TextBox 16">
            <a:extLst>
              <a:ext uri="{FF2B5EF4-FFF2-40B4-BE49-F238E27FC236}">
                <a16:creationId xmlns:a16="http://schemas.microsoft.com/office/drawing/2014/main" id="{B22D88BF-A721-1D6F-3AAD-8C8A7308D21F}"/>
              </a:ext>
            </a:extLst>
          </p:cNvPr>
          <p:cNvSpPr txBox="1"/>
          <p:nvPr/>
        </p:nvSpPr>
        <p:spPr>
          <a:xfrm>
            <a:off x="2425012" y="6131280"/>
            <a:ext cx="1371600" cy="276999"/>
          </a:xfrm>
          <a:prstGeom prst="rect">
            <a:avLst/>
          </a:prstGeom>
          <a:noFill/>
        </p:spPr>
        <p:txBody>
          <a:bodyPr wrap="square" rtlCol="0">
            <a:spAutoFit/>
          </a:bodyPr>
          <a:lstStyle/>
          <a:p>
            <a:pPr algn="ctr"/>
            <a:r>
              <a:rPr lang="en-US" sz="1200" dirty="0">
                <a:latin typeface="Roboto" panose="02000000000000000000" pitchFamily="2" charset="0"/>
                <a:ea typeface="Roboto" panose="02000000000000000000" pitchFamily="2" charset="0"/>
              </a:rPr>
              <a:t>@</a:t>
            </a:r>
            <a:r>
              <a:rPr lang="en-US" sz="1200" dirty="0" err="1">
                <a:latin typeface="Roboto" panose="02000000000000000000" pitchFamily="2" charset="0"/>
                <a:ea typeface="Roboto" panose="02000000000000000000" pitchFamily="2" charset="0"/>
              </a:rPr>
              <a:t>FamilylinksInc</a:t>
            </a:r>
            <a:endParaRPr lang="en-US" sz="1200" dirty="0">
              <a:latin typeface="Roboto" panose="02000000000000000000" pitchFamily="2" charset="0"/>
              <a:ea typeface="Roboto" panose="02000000000000000000" pitchFamily="2" charset="0"/>
            </a:endParaRPr>
          </a:p>
        </p:txBody>
      </p:sp>
      <p:sp>
        <p:nvSpPr>
          <p:cNvPr id="18" name="TextBox 17">
            <a:extLst>
              <a:ext uri="{FF2B5EF4-FFF2-40B4-BE49-F238E27FC236}">
                <a16:creationId xmlns:a16="http://schemas.microsoft.com/office/drawing/2014/main" id="{BE1F08BA-103F-9200-5D41-DE8674C179DD}"/>
              </a:ext>
            </a:extLst>
          </p:cNvPr>
          <p:cNvSpPr txBox="1"/>
          <p:nvPr/>
        </p:nvSpPr>
        <p:spPr>
          <a:xfrm>
            <a:off x="3916962" y="6131280"/>
            <a:ext cx="1371600" cy="276999"/>
          </a:xfrm>
          <a:prstGeom prst="rect">
            <a:avLst/>
          </a:prstGeom>
          <a:noFill/>
        </p:spPr>
        <p:txBody>
          <a:bodyPr wrap="square" rtlCol="0">
            <a:spAutoFit/>
          </a:bodyPr>
          <a:lstStyle/>
          <a:p>
            <a:pPr algn="ctr"/>
            <a:r>
              <a:rPr lang="en-US" sz="1200" dirty="0">
                <a:latin typeface="Roboto" panose="02000000000000000000" pitchFamily="2" charset="0"/>
                <a:ea typeface="Roboto" panose="02000000000000000000" pitchFamily="2" charset="0"/>
              </a:rPr>
              <a:t>@</a:t>
            </a:r>
            <a:r>
              <a:rPr lang="en-US" sz="1200" dirty="0" err="1">
                <a:latin typeface="Roboto" panose="02000000000000000000" pitchFamily="2" charset="0"/>
                <a:ea typeface="Roboto" panose="02000000000000000000" pitchFamily="2" charset="0"/>
              </a:rPr>
              <a:t>FamilylinksInc</a:t>
            </a:r>
            <a:endParaRPr lang="en-US" sz="1200" dirty="0">
              <a:latin typeface="Roboto" panose="02000000000000000000" pitchFamily="2" charset="0"/>
              <a:ea typeface="Roboto" panose="02000000000000000000" pitchFamily="2" charset="0"/>
            </a:endParaRPr>
          </a:p>
        </p:txBody>
      </p:sp>
      <p:sp>
        <p:nvSpPr>
          <p:cNvPr id="21" name="TextBox 20">
            <a:extLst>
              <a:ext uri="{FF2B5EF4-FFF2-40B4-BE49-F238E27FC236}">
                <a16:creationId xmlns:a16="http://schemas.microsoft.com/office/drawing/2014/main" id="{584A4203-A88D-D97C-137C-7047136272EF}"/>
              </a:ext>
            </a:extLst>
          </p:cNvPr>
          <p:cNvSpPr txBox="1"/>
          <p:nvPr/>
        </p:nvSpPr>
        <p:spPr>
          <a:xfrm>
            <a:off x="5425369" y="6131280"/>
            <a:ext cx="1371600" cy="276999"/>
          </a:xfrm>
          <a:prstGeom prst="rect">
            <a:avLst/>
          </a:prstGeom>
          <a:noFill/>
        </p:spPr>
        <p:txBody>
          <a:bodyPr wrap="square" rtlCol="0">
            <a:spAutoFit/>
          </a:bodyPr>
          <a:lstStyle/>
          <a:p>
            <a:pPr algn="ctr"/>
            <a:r>
              <a:rPr lang="en-US" sz="1200" dirty="0">
                <a:latin typeface="Roboto" panose="02000000000000000000" pitchFamily="2" charset="0"/>
                <a:ea typeface="Roboto" panose="02000000000000000000" pitchFamily="2" charset="0"/>
              </a:rPr>
              <a:t>@</a:t>
            </a:r>
            <a:r>
              <a:rPr lang="en-US" sz="1200" dirty="0" err="1">
                <a:latin typeface="Roboto" panose="02000000000000000000" pitchFamily="2" charset="0"/>
                <a:ea typeface="Roboto" panose="02000000000000000000" pitchFamily="2" charset="0"/>
              </a:rPr>
              <a:t>Familylinks</a:t>
            </a:r>
            <a:r>
              <a:rPr lang="en-US" sz="1200" dirty="0">
                <a:latin typeface="Roboto" panose="02000000000000000000" pitchFamily="2" charset="0"/>
                <a:ea typeface="Roboto" panose="02000000000000000000" pitchFamily="2" charset="0"/>
              </a:rPr>
              <a:t>-Inc</a:t>
            </a:r>
          </a:p>
        </p:txBody>
      </p:sp>
      <p:sp>
        <p:nvSpPr>
          <p:cNvPr id="22" name="TextBox 21">
            <a:extLst>
              <a:ext uri="{FF2B5EF4-FFF2-40B4-BE49-F238E27FC236}">
                <a16:creationId xmlns:a16="http://schemas.microsoft.com/office/drawing/2014/main" id="{465B1A2B-D066-DD06-55F4-5A39F158E5AF}"/>
              </a:ext>
            </a:extLst>
          </p:cNvPr>
          <p:cNvSpPr txBox="1"/>
          <p:nvPr/>
        </p:nvSpPr>
        <p:spPr>
          <a:xfrm>
            <a:off x="6800152" y="6131280"/>
            <a:ext cx="1371600" cy="276999"/>
          </a:xfrm>
          <a:prstGeom prst="rect">
            <a:avLst/>
          </a:prstGeom>
          <a:noFill/>
        </p:spPr>
        <p:txBody>
          <a:bodyPr wrap="square" rtlCol="0">
            <a:spAutoFit/>
          </a:bodyPr>
          <a:lstStyle/>
          <a:p>
            <a:pPr algn="ctr"/>
            <a:r>
              <a:rPr lang="en-US" sz="1200" dirty="0">
                <a:latin typeface="Roboto" panose="02000000000000000000" pitchFamily="2" charset="0"/>
                <a:ea typeface="Roboto" panose="02000000000000000000" pitchFamily="2" charset="0"/>
              </a:rPr>
              <a:t>@</a:t>
            </a:r>
            <a:r>
              <a:rPr lang="en-US" sz="1200" dirty="0" err="1">
                <a:latin typeface="Roboto" panose="02000000000000000000" pitchFamily="2" charset="0"/>
                <a:ea typeface="Roboto" panose="02000000000000000000" pitchFamily="2" charset="0"/>
              </a:rPr>
              <a:t>familylinks</a:t>
            </a:r>
            <a:endParaRPr lang="en-US" sz="1200" dirty="0">
              <a:latin typeface="Roboto" panose="02000000000000000000" pitchFamily="2" charset="0"/>
              <a:ea typeface="Roboto" panose="02000000000000000000" pitchFamily="2" charset="0"/>
            </a:endParaRPr>
          </a:p>
        </p:txBody>
      </p:sp>
      <p:sp>
        <p:nvSpPr>
          <p:cNvPr id="23" name="TextBox 22">
            <a:extLst>
              <a:ext uri="{FF2B5EF4-FFF2-40B4-BE49-F238E27FC236}">
                <a16:creationId xmlns:a16="http://schemas.microsoft.com/office/drawing/2014/main" id="{556BF2BD-F184-BEDA-B7A1-B3723E26C28E}"/>
              </a:ext>
            </a:extLst>
          </p:cNvPr>
          <p:cNvSpPr txBox="1"/>
          <p:nvPr/>
        </p:nvSpPr>
        <p:spPr>
          <a:xfrm>
            <a:off x="8171752" y="6131280"/>
            <a:ext cx="1371600" cy="276999"/>
          </a:xfrm>
          <a:prstGeom prst="rect">
            <a:avLst/>
          </a:prstGeom>
          <a:noFill/>
        </p:spPr>
        <p:txBody>
          <a:bodyPr wrap="square" rtlCol="0">
            <a:spAutoFit/>
          </a:bodyPr>
          <a:lstStyle/>
          <a:p>
            <a:pPr algn="ctr"/>
            <a:r>
              <a:rPr lang="en-US" sz="1200" dirty="0">
                <a:latin typeface="Roboto" panose="02000000000000000000" pitchFamily="2" charset="0"/>
                <a:ea typeface="Roboto" panose="02000000000000000000" pitchFamily="2" charset="0"/>
              </a:rPr>
              <a:t>@</a:t>
            </a:r>
            <a:r>
              <a:rPr lang="en-US" sz="1200" dirty="0" err="1">
                <a:latin typeface="Roboto" panose="02000000000000000000" pitchFamily="2" charset="0"/>
                <a:ea typeface="Roboto" panose="02000000000000000000" pitchFamily="2" charset="0"/>
              </a:rPr>
              <a:t>familylinksinc</a:t>
            </a:r>
            <a:endParaRPr lang="en-US" sz="1200" dirty="0">
              <a:latin typeface="Roboto" panose="02000000000000000000" pitchFamily="2" charset="0"/>
              <a:ea typeface="Roboto" panose="02000000000000000000" pitchFamily="2" charset="0"/>
            </a:endParaRPr>
          </a:p>
        </p:txBody>
      </p:sp>
      <p:sp>
        <p:nvSpPr>
          <p:cNvPr id="24" name="Text Placeholder 16">
            <a:extLst>
              <a:ext uri="{FF2B5EF4-FFF2-40B4-BE49-F238E27FC236}">
                <a16:creationId xmlns:a16="http://schemas.microsoft.com/office/drawing/2014/main" id="{D365F9E7-B951-6B68-2E71-757B4C186AEA}"/>
              </a:ext>
            </a:extLst>
          </p:cNvPr>
          <p:cNvSpPr>
            <a:spLocks noGrp="1"/>
          </p:cNvSpPr>
          <p:nvPr>
            <p:ph type="body" sz="quarter" idx="13" hasCustomPrompt="1"/>
          </p:nvPr>
        </p:nvSpPr>
        <p:spPr>
          <a:xfrm>
            <a:off x="3387447" y="4079020"/>
            <a:ext cx="5417106" cy="270444"/>
          </a:xfrm>
        </p:spPr>
        <p:txBody>
          <a:bodyPr>
            <a:normAutofit/>
          </a:bodyPr>
          <a:lstStyle>
            <a:lvl1pPr marL="0" indent="0" algn="ctr">
              <a:buNone/>
              <a:defRPr sz="1600" b="0" i="0">
                <a:solidFill>
                  <a:srgbClr val="4B4B4B"/>
                </a:solidFill>
                <a:latin typeface="Roboto" panose="02000000000000000000" pitchFamily="2" charset="0"/>
                <a:ea typeface="Roboto" panose="02000000000000000000" pitchFamily="2" charset="0"/>
                <a:cs typeface="Roboto Condensed" panose="02000000000000000000" pitchFamily="2" charset="0"/>
              </a:defRPr>
            </a:lvl1pPr>
          </a:lstStyle>
          <a:p>
            <a:pPr lvl="0"/>
            <a:r>
              <a:rPr lang="en-US" dirty="0"/>
              <a:t>Click to Add Name of Presenter</a:t>
            </a:r>
          </a:p>
        </p:txBody>
      </p:sp>
      <p:sp>
        <p:nvSpPr>
          <p:cNvPr id="25" name="TextBox 24">
            <a:extLst>
              <a:ext uri="{FF2B5EF4-FFF2-40B4-BE49-F238E27FC236}">
                <a16:creationId xmlns:a16="http://schemas.microsoft.com/office/drawing/2014/main" id="{99894A0F-626B-B95F-3109-337540EF407F}"/>
              </a:ext>
            </a:extLst>
          </p:cNvPr>
          <p:cNvSpPr txBox="1"/>
          <p:nvPr/>
        </p:nvSpPr>
        <p:spPr>
          <a:xfrm>
            <a:off x="5350349" y="3683237"/>
            <a:ext cx="1491299" cy="369332"/>
          </a:xfrm>
          <a:prstGeom prst="rect">
            <a:avLst/>
          </a:prstGeom>
          <a:noFill/>
        </p:spPr>
        <p:txBody>
          <a:bodyPr wrap="square">
            <a:spAutoFit/>
          </a:bodyPr>
          <a:lstStyle/>
          <a:p>
            <a:pPr algn="ctr"/>
            <a:r>
              <a:rPr lang="en-US" sz="1800" b="1" i="0" dirty="0">
                <a:solidFill>
                  <a:srgbClr val="4BBBEB"/>
                </a:solidFill>
                <a:latin typeface="Roboto Condensed" panose="02000000000000000000" pitchFamily="2" charset="0"/>
                <a:ea typeface="Roboto Condensed" panose="02000000000000000000" pitchFamily="2" charset="0"/>
                <a:cs typeface="Roboto Condensed" panose="02000000000000000000" pitchFamily="2" charset="0"/>
              </a:rPr>
              <a:t>Presented By:</a:t>
            </a:r>
          </a:p>
        </p:txBody>
      </p:sp>
    </p:spTree>
    <p:extLst>
      <p:ext uri="{BB962C8B-B14F-4D97-AF65-F5344CB8AC3E}">
        <p14:creationId xmlns:p14="http://schemas.microsoft.com/office/powerpoint/2010/main" val="15756114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1A375-F621-D89F-28DC-CA31D1F6A5C7}"/>
              </a:ext>
            </a:extLst>
          </p:cNvPr>
          <p:cNvSpPr>
            <a:spLocks noGrp="1"/>
          </p:cNvSpPr>
          <p:nvPr>
            <p:ph type="title" hasCustomPrompt="1"/>
          </p:nvPr>
        </p:nvSpPr>
        <p:spPr>
          <a:xfrm>
            <a:off x="831850" y="1709738"/>
            <a:ext cx="10515600" cy="2852737"/>
          </a:xfrm>
        </p:spPr>
        <p:txBody>
          <a:bodyPr anchor="b"/>
          <a:lstStyle>
            <a:lvl1pPr>
              <a:defRPr sz="6000">
                <a:latin typeface="Aptos" panose="020B0004020202020204" pitchFamily="34" charset="0"/>
              </a:defRPr>
            </a:lvl1pPr>
          </a:lstStyle>
          <a:p>
            <a:r>
              <a:rPr lang="en-US" dirty="0"/>
              <a:t>Click to Add Section Title</a:t>
            </a:r>
          </a:p>
        </p:txBody>
      </p:sp>
      <p:sp>
        <p:nvSpPr>
          <p:cNvPr id="3" name="Text Placeholder 2">
            <a:extLst>
              <a:ext uri="{FF2B5EF4-FFF2-40B4-BE49-F238E27FC236}">
                <a16:creationId xmlns:a16="http://schemas.microsoft.com/office/drawing/2014/main" id="{29D1E5D5-0941-3DF7-B47A-100D26A87523}"/>
              </a:ext>
            </a:extLst>
          </p:cNvPr>
          <p:cNvSpPr>
            <a:spLocks noGrp="1"/>
          </p:cNvSpPr>
          <p:nvPr>
            <p:ph type="body" idx="1"/>
          </p:nvPr>
        </p:nvSpPr>
        <p:spPr>
          <a:xfrm>
            <a:off x="831850" y="4589463"/>
            <a:ext cx="10515600" cy="1500187"/>
          </a:xfrm>
        </p:spPr>
        <p:txBody>
          <a:bodyPr/>
          <a:lstStyle>
            <a:lvl1pPr marL="0" indent="0">
              <a:buNone/>
              <a:defRPr sz="2400">
                <a:solidFill>
                  <a:srgbClr val="4B4B4B"/>
                </a:solidFill>
                <a:latin typeface="Aptos" panose="020B00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111876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0830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ptos" panose="020B00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3B68BC-412F-4CB6-A9FA-5709BE28FCF1}" type="slidenum">
              <a:rPr lang="en-US" smtClean="0"/>
              <a:t>‹#›</a:t>
            </a:fld>
            <a:endParaRPr lang="en-US"/>
          </a:p>
        </p:txBody>
      </p:sp>
    </p:spTree>
    <p:extLst>
      <p:ext uri="{BB962C8B-B14F-4D97-AF65-F5344CB8AC3E}">
        <p14:creationId xmlns:p14="http://schemas.microsoft.com/office/powerpoint/2010/main" val="32063159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ptos" panose="020B00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59A3B76F-FA06-4AA3-9DB4-1CC5D856C6DC}" type="datetimeFigureOut">
              <a:rPr lang="en-US" smtClean="0"/>
              <a:t>9/15/2025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3B68BC-412F-4CB6-A9FA-5709BE28FCF1}" type="slidenum">
              <a:rPr lang="en-US" smtClean="0"/>
              <a:t>‹#›</a:t>
            </a:fld>
            <a:endParaRPr lang="en-US"/>
          </a:p>
        </p:txBody>
      </p:sp>
    </p:spTree>
    <p:extLst>
      <p:ext uri="{BB962C8B-B14F-4D97-AF65-F5344CB8AC3E}">
        <p14:creationId xmlns:p14="http://schemas.microsoft.com/office/powerpoint/2010/main" val="1711423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8AD3DF5-8C99-4DF6-027B-238B706CEF05}"/>
              </a:ext>
            </a:extLst>
          </p:cNvPr>
          <p:cNvSpPr>
            <a:spLocks noGrp="1"/>
          </p:cNvSpPr>
          <p:nvPr>
            <p:ph type="title" hasCustomPrompt="1"/>
          </p:nvPr>
        </p:nvSpPr>
        <p:spPr>
          <a:xfrm>
            <a:off x="549584" y="1111279"/>
            <a:ext cx="10515600" cy="679184"/>
          </a:xfrm>
        </p:spPr>
        <p:txBody>
          <a:bodyPr>
            <a:noAutofit/>
          </a:bodyPr>
          <a:lstStyle>
            <a:lvl1pPr>
              <a:defRPr sz="4400">
                <a:solidFill>
                  <a:srgbClr val="4BBBEB"/>
                </a:solidFill>
              </a:defRPr>
            </a:lvl1pPr>
          </a:lstStyle>
          <a:p>
            <a:r>
              <a:rPr lang="en-US" dirty="0"/>
              <a:t>Click to Add Subtitle</a:t>
            </a:r>
          </a:p>
        </p:txBody>
      </p:sp>
      <p:sp>
        <p:nvSpPr>
          <p:cNvPr id="8" name="Content Placeholder 2">
            <a:extLst>
              <a:ext uri="{FF2B5EF4-FFF2-40B4-BE49-F238E27FC236}">
                <a16:creationId xmlns:a16="http://schemas.microsoft.com/office/drawing/2014/main" id="{9E9BA815-3C98-8389-6E86-4E50BAAA8E50}"/>
              </a:ext>
            </a:extLst>
          </p:cNvPr>
          <p:cNvSpPr>
            <a:spLocks noGrp="1"/>
          </p:cNvSpPr>
          <p:nvPr>
            <p:ph idx="1"/>
          </p:nvPr>
        </p:nvSpPr>
        <p:spPr>
          <a:xfrm>
            <a:off x="549584" y="2798618"/>
            <a:ext cx="10515600" cy="3336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6">
            <a:extLst>
              <a:ext uri="{FF2B5EF4-FFF2-40B4-BE49-F238E27FC236}">
                <a16:creationId xmlns:a16="http://schemas.microsoft.com/office/drawing/2014/main" id="{58C56258-5140-F200-B7A2-1FB976B0C940}"/>
              </a:ext>
            </a:extLst>
          </p:cNvPr>
          <p:cNvSpPr>
            <a:spLocks noGrp="1"/>
          </p:cNvSpPr>
          <p:nvPr>
            <p:ph type="body" sz="quarter" idx="10"/>
          </p:nvPr>
        </p:nvSpPr>
        <p:spPr>
          <a:xfrm>
            <a:off x="549585" y="452005"/>
            <a:ext cx="5417106" cy="270444"/>
          </a:xfrm>
        </p:spPr>
        <p:txBody>
          <a:bodyPr>
            <a:normAutofit/>
          </a:bodyPr>
          <a:lstStyle>
            <a:lvl1pPr marL="0" indent="0">
              <a:buNone/>
              <a:defRPr sz="1600" b="0" i="0">
                <a:solidFill>
                  <a:srgbClr val="9E9900"/>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a:t>Click to edit Master text styles</a:t>
            </a:r>
          </a:p>
        </p:txBody>
      </p:sp>
    </p:spTree>
    <p:extLst>
      <p:ext uri="{BB962C8B-B14F-4D97-AF65-F5344CB8AC3E}">
        <p14:creationId xmlns:p14="http://schemas.microsoft.com/office/powerpoint/2010/main" val="2848692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plit-1">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482EB98B-3A8C-AA67-FB4C-CDAD02A69421}"/>
              </a:ext>
            </a:extLst>
          </p:cNvPr>
          <p:cNvSpPr>
            <a:spLocks noGrp="1"/>
          </p:cNvSpPr>
          <p:nvPr>
            <p:ph type="body" idx="1"/>
          </p:nvPr>
        </p:nvSpPr>
        <p:spPr>
          <a:xfrm>
            <a:off x="530533" y="2638427"/>
            <a:ext cx="5546411" cy="3295885"/>
          </a:xfrm>
        </p:spPr>
        <p:txBody>
          <a:bodyPr anchor="t">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itle 1">
            <a:extLst>
              <a:ext uri="{FF2B5EF4-FFF2-40B4-BE49-F238E27FC236}">
                <a16:creationId xmlns:a16="http://schemas.microsoft.com/office/drawing/2014/main" id="{2A815C28-D1A8-2198-C3D3-CCFF67B1BBA7}"/>
              </a:ext>
            </a:extLst>
          </p:cNvPr>
          <p:cNvSpPr>
            <a:spLocks noGrp="1"/>
          </p:cNvSpPr>
          <p:nvPr>
            <p:ph type="title" hasCustomPrompt="1"/>
          </p:nvPr>
        </p:nvSpPr>
        <p:spPr>
          <a:xfrm>
            <a:off x="549585" y="1111278"/>
            <a:ext cx="5546411" cy="1217581"/>
          </a:xfrm>
        </p:spPr>
        <p:txBody>
          <a:bodyPr anchor="t">
            <a:noAutofit/>
          </a:bodyPr>
          <a:lstStyle>
            <a:lvl1pPr>
              <a:defRPr sz="4400">
                <a:solidFill>
                  <a:srgbClr val="4BBBEB"/>
                </a:solidFill>
              </a:defRPr>
            </a:lvl1pPr>
          </a:lstStyle>
          <a:p>
            <a:r>
              <a:rPr lang="en-US" dirty="0"/>
              <a:t>Click to Add Subtitle</a:t>
            </a:r>
          </a:p>
        </p:txBody>
      </p:sp>
      <p:sp>
        <p:nvSpPr>
          <p:cNvPr id="8" name="Picture Placeholder 3">
            <a:extLst>
              <a:ext uri="{FF2B5EF4-FFF2-40B4-BE49-F238E27FC236}">
                <a16:creationId xmlns:a16="http://schemas.microsoft.com/office/drawing/2014/main" id="{0EBEEA4A-F364-8E20-3D0A-8DF0D59651D8}"/>
              </a:ext>
            </a:extLst>
          </p:cNvPr>
          <p:cNvSpPr>
            <a:spLocks noGrp="1"/>
          </p:cNvSpPr>
          <p:nvPr>
            <p:ph type="pic" sz="quarter" idx="14"/>
          </p:nvPr>
        </p:nvSpPr>
        <p:spPr>
          <a:xfrm>
            <a:off x="6557963" y="1111278"/>
            <a:ext cx="4872037" cy="4823034"/>
          </a:xfrm>
        </p:spPr>
        <p:txBody>
          <a:bodyPr anchor="ctr"/>
          <a:lstStyle>
            <a:lvl1pPr marL="0" indent="0" algn="ctr">
              <a:buNone/>
              <a:defRPr/>
            </a:lvl1pPr>
          </a:lstStyle>
          <a:p>
            <a:r>
              <a:rPr lang="en-US"/>
              <a:t>Click icon to add picture</a:t>
            </a:r>
            <a:endParaRPr lang="en-US" dirty="0"/>
          </a:p>
        </p:txBody>
      </p:sp>
      <p:sp>
        <p:nvSpPr>
          <p:cNvPr id="10" name="Text Placeholder 16">
            <a:extLst>
              <a:ext uri="{FF2B5EF4-FFF2-40B4-BE49-F238E27FC236}">
                <a16:creationId xmlns:a16="http://schemas.microsoft.com/office/drawing/2014/main" id="{696224C3-933E-60C2-9627-C8E08164EAC9}"/>
              </a:ext>
            </a:extLst>
          </p:cNvPr>
          <p:cNvSpPr>
            <a:spLocks noGrp="1"/>
          </p:cNvSpPr>
          <p:nvPr>
            <p:ph type="body" sz="quarter" idx="10"/>
          </p:nvPr>
        </p:nvSpPr>
        <p:spPr>
          <a:xfrm>
            <a:off x="549585" y="452005"/>
            <a:ext cx="5417106" cy="270444"/>
          </a:xfrm>
        </p:spPr>
        <p:txBody>
          <a:bodyPr>
            <a:normAutofit/>
          </a:bodyPr>
          <a:lstStyle>
            <a:lvl1pPr marL="0" indent="0">
              <a:buNone/>
              <a:defRPr sz="1600" b="0" i="0">
                <a:solidFill>
                  <a:srgbClr val="9E9900"/>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a:t>Click to edit Master text styles</a:t>
            </a:r>
          </a:p>
        </p:txBody>
      </p:sp>
    </p:spTree>
    <p:extLst>
      <p:ext uri="{BB962C8B-B14F-4D97-AF65-F5344CB8AC3E}">
        <p14:creationId xmlns:p14="http://schemas.microsoft.com/office/powerpoint/2010/main" val="2044766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hoto Head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A413C8B-02DB-56F0-6957-4134839D20DE}"/>
              </a:ext>
            </a:extLst>
          </p:cNvPr>
          <p:cNvSpPr txBox="1">
            <a:spLocks/>
          </p:cNvSpPr>
          <p:nvPr/>
        </p:nvSpPr>
        <p:spPr>
          <a:xfrm>
            <a:off x="588385" y="4622978"/>
            <a:ext cx="8900171" cy="16983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i="0" kern="1200">
                <a:solidFill>
                  <a:schemeClr val="bg1"/>
                </a:solidFill>
                <a:latin typeface="Mulish ExtraBold" pitchFamily="2" charset="77"/>
                <a:ea typeface="+mj-ea"/>
                <a:cs typeface="+mj-cs"/>
              </a:defRPr>
            </a:lvl1pPr>
          </a:lstStyle>
          <a:p>
            <a:r>
              <a:rPr lang="en-US" sz="6000" b="1" i="0" dirty="0">
                <a:latin typeface="Roboto Condensed" panose="02000000000000000000" pitchFamily="2" charset="0"/>
                <a:ea typeface="Roboto Condensed" panose="02000000000000000000" pitchFamily="2" charset="0"/>
                <a:cs typeface="Roboto Condensed" panose="02000000000000000000" pitchFamily="2" charset="0"/>
              </a:rPr>
              <a:t>Click to edit Master title style</a:t>
            </a:r>
          </a:p>
        </p:txBody>
      </p:sp>
      <p:sp>
        <p:nvSpPr>
          <p:cNvPr id="9" name="Picture Placeholder 3">
            <a:extLst>
              <a:ext uri="{FF2B5EF4-FFF2-40B4-BE49-F238E27FC236}">
                <a16:creationId xmlns:a16="http://schemas.microsoft.com/office/drawing/2014/main" id="{E2B6693E-42CD-A0F9-D79D-92582FA449B5}"/>
              </a:ext>
            </a:extLst>
          </p:cNvPr>
          <p:cNvSpPr>
            <a:spLocks noGrp="1"/>
          </p:cNvSpPr>
          <p:nvPr>
            <p:ph type="pic" sz="quarter" idx="14"/>
          </p:nvPr>
        </p:nvSpPr>
        <p:spPr>
          <a:xfrm>
            <a:off x="0" y="-1"/>
            <a:ext cx="12192000" cy="6715433"/>
          </a:xfrm>
          <a:solidFill>
            <a:srgbClr val="4B4B4B"/>
          </a:solidFill>
        </p:spPr>
        <p:txBody>
          <a:bodyPr anchor="ctr"/>
          <a:lstStyle>
            <a:lvl1pPr marL="0" indent="0" algn="ctr">
              <a:buNone/>
              <a:defRPr>
                <a:solidFill>
                  <a:schemeClr val="bg1"/>
                </a:solidFill>
              </a:defRPr>
            </a:lvl1pPr>
          </a:lstStyle>
          <a:p>
            <a:r>
              <a:rPr lang="en-US"/>
              <a:t>Click icon to add picture</a:t>
            </a:r>
            <a:endParaRPr lang="en-US" dirty="0"/>
          </a:p>
        </p:txBody>
      </p:sp>
      <p:pic>
        <p:nvPicPr>
          <p:cNvPr id="10" name="Picture 9">
            <a:extLst>
              <a:ext uri="{FF2B5EF4-FFF2-40B4-BE49-F238E27FC236}">
                <a16:creationId xmlns:a16="http://schemas.microsoft.com/office/drawing/2014/main" id="{F5A7C61E-C6F2-4117-CA13-AF70DC9743EB}"/>
              </a:ext>
            </a:extLst>
          </p:cNvPr>
          <p:cNvPicPr>
            <a:picLocks noChangeAspect="1"/>
          </p:cNvPicPr>
          <p:nvPr/>
        </p:nvPicPr>
        <p:blipFill>
          <a:blip r:embed="rId2"/>
          <a:stretch>
            <a:fillRect/>
          </a:stretch>
        </p:blipFill>
        <p:spPr>
          <a:xfrm>
            <a:off x="11353800" y="6162288"/>
            <a:ext cx="443376" cy="330587"/>
          </a:xfrm>
          <a:prstGeom prst="rect">
            <a:avLst/>
          </a:prstGeom>
          <a:noFill/>
        </p:spPr>
      </p:pic>
      <p:sp>
        <p:nvSpPr>
          <p:cNvPr id="11" name="TextBox 10">
            <a:extLst>
              <a:ext uri="{FF2B5EF4-FFF2-40B4-BE49-F238E27FC236}">
                <a16:creationId xmlns:a16="http://schemas.microsoft.com/office/drawing/2014/main" id="{03982EE1-A98A-B336-940E-BE4615F5DE5A}"/>
              </a:ext>
            </a:extLst>
          </p:cNvPr>
          <p:cNvSpPr txBox="1"/>
          <p:nvPr/>
        </p:nvSpPr>
        <p:spPr>
          <a:xfrm>
            <a:off x="838200" y="6248957"/>
            <a:ext cx="1914832" cy="276999"/>
          </a:xfrm>
          <a:prstGeom prst="rect">
            <a:avLst/>
          </a:prstGeom>
          <a:noFill/>
        </p:spPr>
        <p:txBody>
          <a:bodyPr wrap="square" rtlCol="0">
            <a:spAutoFit/>
          </a:bodyPr>
          <a:lstStyle/>
          <a:p>
            <a:r>
              <a:rPr lang="en-US" sz="1150" b="0" i="0" dirty="0" err="1">
                <a:solidFill>
                  <a:schemeClr val="bg1"/>
                </a:solidFill>
                <a:latin typeface="Roboto Medium" panose="02000000000000000000" pitchFamily="2" charset="0"/>
                <a:ea typeface="Roboto Medium" panose="02000000000000000000" pitchFamily="2" charset="0"/>
              </a:rPr>
              <a:t>familylinks.org</a:t>
            </a:r>
            <a:endParaRPr lang="en-US" sz="1150" b="0" i="0" dirty="0">
              <a:solidFill>
                <a:schemeClr val="bg1"/>
              </a:solidFill>
              <a:latin typeface="Roboto Medium" panose="02000000000000000000" pitchFamily="2" charset="0"/>
              <a:ea typeface="Roboto Medium" panose="02000000000000000000" pitchFamily="2" charset="0"/>
            </a:endParaRPr>
          </a:p>
        </p:txBody>
      </p:sp>
      <p:pic>
        <p:nvPicPr>
          <p:cNvPr id="13" name="Picture 12">
            <a:extLst>
              <a:ext uri="{FF2B5EF4-FFF2-40B4-BE49-F238E27FC236}">
                <a16:creationId xmlns:a16="http://schemas.microsoft.com/office/drawing/2014/main" id="{B4329178-E5BA-FFFB-8D12-64641585C57E}"/>
              </a:ext>
            </a:extLst>
          </p:cNvPr>
          <p:cNvPicPr>
            <a:picLocks noChangeAspect="1"/>
          </p:cNvPicPr>
          <p:nvPr/>
        </p:nvPicPr>
        <p:blipFill>
          <a:blip r:embed="rId3"/>
          <a:stretch>
            <a:fillRect/>
          </a:stretch>
        </p:blipFill>
        <p:spPr>
          <a:xfrm>
            <a:off x="11353799" y="6162288"/>
            <a:ext cx="443377" cy="330588"/>
          </a:xfrm>
          <a:prstGeom prst="rect">
            <a:avLst/>
          </a:prstGeom>
        </p:spPr>
      </p:pic>
      <p:sp>
        <p:nvSpPr>
          <p:cNvPr id="14" name="Title 1">
            <a:extLst>
              <a:ext uri="{FF2B5EF4-FFF2-40B4-BE49-F238E27FC236}">
                <a16:creationId xmlns:a16="http://schemas.microsoft.com/office/drawing/2014/main" id="{138856ED-68AA-91BF-A542-0D5B00DA689F}"/>
              </a:ext>
            </a:extLst>
          </p:cNvPr>
          <p:cNvSpPr txBox="1">
            <a:spLocks/>
          </p:cNvSpPr>
          <p:nvPr/>
        </p:nvSpPr>
        <p:spPr>
          <a:xfrm>
            <a:off x="740785" y="4156503"/>
            <a:ext cx="8900171" cy="16983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i="0" kern="1200">
                <a:solidFill>
                  <a:schemeClr val="bg1"/>
                </a:solidFill>
                <a:latin typeface="Mulish ExtraBold" pitchFamily="2" charset="77"/>
                <a:ea typeface="+mj-ea"/>
                <a:cs typeface="+mj-cs"/>
              </a:defRPr>
            </a:lvl1pPr>
          </a:lstStyle>
          <a:p>
            <a:r>
              <a:rPr lang="en-US" sz="5400" b="1" i="0" dirty="0">
                <a:latin typeface="Roboto Condensed" panose="02000000000000000000" pitchFamily="2" charset="0"/>
                <a:ea typeface="Roboto Condensed" panose="02000000000000000000" pitchFamily="2" charset="0"/>
                <a:cs typeface="Roboto Condensed" panose="02000000000000000000" pitchFamily="2" charset="0"/>
              </a:rPr>
              <a:t>Click to Add Section Title</a:t>
            </a:r>
          </a:p>
        </p:txBody>
      </p:sp>
      <p:sp>
        <p:nvSpPr>
          <p:cNvPr id="2" name="Title 1">
            <a:extLst>
              <a:ext uri="{FF2B5EF4-FFF2-40B4-BE49-F238E27FC236}">
                <a16:creationId xmlns:a16="http://schemas.microsoft.com/office/drawing/2014/main" id="{1C4E213F-F2C4-6B03-4C1D-FE763CE1D3FC}"/>
              </a:ext>
            </a:extLst>
          </p:cNvPr>
          <p:cNvSpPr txBox="1">
            <a:spLocks/>
          </p:cNvSpPr>
          <p:nvPr/>
        </p:nvSpPr>
        <p:spPr>
          <a:xfrm>
            <a:off x="588385" y="4622978"/>
            <a:ext cx="8900171" cy="16983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i="0" kern="1200">
                <a:solidFill>
                  <a:schemeClr val="bg1"/>
                </a:solidFill>
                <a:latin typeface="Mulish ExtraBold" pitchFamily="2" charset="77"/>
                <a:ea typeface="+mj-ea"/>
                <a:cs typeface="+mj-cs"/>
              </a:defRPr>
            </a:lvl1pPr>
          </a:lstStyle>
          <a:p>
            <a:r>
              <a:rPr lang="en-US" sz="6000" b="1" i="0" dirty="0">
                <a:latin typeface="Roboto Condensed" panose="02000000000000000000" pitchFamily="2" charset="0"/>
                <a:ea typeface="Roboto Condensed" panose="02000000000000000000" pitchFamily="2" charset="0"/>
                <a:cs typeface="Roboto Condensed" panose="02000000000000000000" pitchFamily="2" charset="0"/>
              </a:rPr>
              <a:t>Click to edit Master title style</a:t>
            </a:r>
          </a:p>
        </p:txBody>
      </p:sp>
      <p:pic>
        <p:nvPicPr>
          <p:cNvPr id="3" name="Picture 2">
            <a:extLst>
              <a:ext uri="{FF2B5EF4-FFF2-40B4-BE49-F238E27FC236}">
                <a16:creationId xmlns:a16="http://schemas.microsoft.com/office/drawing/2014/main" id="{9C7ABC37-54E1-DE37-6863-67F0A436192D}"/>
              </a:ext>
            </a:extLst>
          </p:cNvPr>
          <p:cNvPicPr>
            <a:picLocks noChangeAspect="1"/>
          </p:cNvPicPr>
          <p:nvPr/>
        </p:nvPicPr>
        <p:blipFill>
          <a:blip r:embed="rId2"/>
          <a:stretch>
            <a:fillRect/>
          </a:stretch>
        </p:blipFill>
        <p:spPr>
          <a:xfrm>
            <a:off x="11353800" y="6162288"/>
            <a:ext cx="443376" cy="330587"/>
          </a:xfrm>
          <a:prstGeom prst="rect">
            <a:avLst/>
          </a:prstGeom>
          <a:noFill/>
        </p:spPr>
      </p:pic>
      <p:sp>
        <p:nvSpPr>
          <p:cNvPr id="4" name="TextBox 3">
            <a:extLst>
              <a:ext uri="{FF2B5EF4-FFF2-40B4-BE49-F238E27FC236}">
                <a16:creationId xmlns:a16="http://schemas.microsoft.com/office/drawing/2014/main" id="{45BCFDEA-B120-CF97-8F4E-4DFFE57D6A23}"/>
              </a:ext>
            </a:extLst>
          </p:cNvPr>
          <p:cNvSpPr txBox="1"/>
          <p:nvPr/>
        </p:nvSpPr>
        <p:spPr>
          <a:xfrm>
            <a:off x="838200" y="6248957"/>
            <a:ext cx="1914832" cy="276999"/>
          </a:xfrm>
          <a:prstGeom prst="rect">
            <a:avLst/>
          </a:prstGeom>
          <a:noFill/>
        </p:spPr>
        <p:txBody>
          <a:bodyPr wrap="square" rtlCol="0">
            <a:spAutoFit/>
          </a:bodyPr>
          <a:lstStyle/>
          <a:p>
            <a:r>
              <a:rPr lang="en-US" sz="1150" b="0" i="0" dirty="0" err="1">
                <a:solidFill>
                  <a:schemeClr val="bg1"/>
                </a:solidFill>
                <a:latin typeface="Roboto Medium" panose="02000000000000000000" pitchFamily="2" charset="0"/>
                <a:ea typeface="Roboto Medium" panose="02000000000000000000" pitchFamily="2" charset="0"/>
              </a:rPr>
              <a:t>familylinks.org</a:t>
            </a:r>
            <a:endParaRPr lang="en-US" sz="1150" b="0" i="0" dirty="0">
              <a:solidFill>
                <a:schemeClr val="bg1"/>
              </a:solidFill>
              <a:latin typeface="Roboto Medium" panose="02000000000000000000" pitchFamily="2" charset="0"/>
              <a:ea typeface="Roboto Medium" panose="02000000000000000000" pitchFamily="2" charset="0"/>
            </a:endParaRPr>
          </a:p>
        </p:txBody>
      </p:sp>
      <p:pic>
        <p:nvPicPr>
          <p:cNvPr id="6" name="Picture 5">
            <a:extLst>
              <a:ext uri="{FF2B5EF4-FFF2-40B4-BE49-F238E27FC236}">
                <a16:creationId xmlns:a16="http://schemas.microsoft.com/office/drawing/2014/main" id="{4CE996F4-A3BD-F291-C70A-FC42F7990BA1}"/>
              </a:ext>
            </a:extLst>
          </p:cNvPr>
          <p:cNvPicPr>
            <a:picLocks noChangeAspect="1"/>
          </p:cNvPicPr>
          <p:nvPr/>
        </p:nvPicPr>
        <p:blipFill>
          <a:blip r:embed="rId3"/>
          <a:stretch>
            <a:fillRect/>
          </a:stretch>
        </p:blipFill>
        <p:spPr>
          <a:xfrm>
            <a:off x="11353799" y="6162288"/>
            <a:ext cx="443377" cy="330588"/>
          </a:xfrm>
          <a:prstGeom prst="rect">
            <a:avLst/>
          </a:prstGeom>
        </p:spPr>
      </p:pic>
      <p:sp>
        <p:nvSpPr>
          <p:cNvPr id="7" name="Title 1">
            <a:extLst>
              <a:ext uri="{FF2B5EF4-FFF2-40B4-BE49-F238E27FC236}">
                <a16:creationId xmlns:a16="http://schemas.microsoft.com/office/drawing/2014/main" id="{7C6B0389-FEE2-1AC7-1077-E53D12A63234}"/>
              </a:ext>
            </a:extLst>
          </p:cNvPr>
          <p:cNvSpPr txBox="1">
            <a:spLocks/>
          </p:cNvSpPr>
          <p:nvPr/>
        </p:nvSpPr>
        <p:spPr>
          <a:xfrm>
            <a:off x="740785" y="4156503"/>
            <a:ext cx="8900171" cy="16983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i="0" kern="1200">
                <a:solidFill>
                  <a:schemeClr val="bg1"/>
                </a:solidFill>
                <a:latin typeface="Mulish ExtraBold" pitchFamily="2" charset="77"/>
                <a:ea typeface="+mj-ea"/>
                <a:cs typeface="+mj-cs"/>
              </a:defRPr>
            </a:lvl1pPr>
          </a:lstStyle>
          <a:p>
            <a:r>
              <a:rPr lang="en-US" sz="5400" b="1" i="0" dirty="0">
                <a:latin typeface="Roboto Condensed" panose="02000000000000000000" pitchFamily="2" charset="0"/>
                <a:ea typeface="Roboto Condensed" panose="02000000000000000000" pitchFamily="2" charset="0"/>
                <a:cs typeface="Roboto Condensed" panose="02000000000000000000" pitchFamily="2" charset="0"/>
              </a:rPr>
              <a:t>Click to Add Section Title</a:t>
            </a:r>
          </a:p>
        </p:txBody>
      </p:sp>
    </p:spTree>
    <p:extLst>
      <p:ext uri="{BB962C8B-B14F-4D97-AF65-F5344CB8AC3E}">
        <p14:creationId xmlns:p14="http://schemas.microsoft.com/office/powerpoint/2010/main" val="657872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6AE2D013-5573-63BF-9022-DFDF0800089A}"/>
              </a:ext>
            </a:extLst>
          </p:cNvPr>
          <p:cNvSpPr>
            <a:spLocks noGrp="1"/>
          </p:cNvSpPr>
          <p:nvPr>
            <p:ph type="body" idx="1"/>
          </p:nvPr>
        </p:nvSpPr>
        <p:spPr>
          <a:xfrm>
            <a:off x="549583" y="2450835"/>
            <a:ext cx="9380229" cy="3295885"/>
          </a:xfrm>
        </p:spPr>
        <p:txBody>
          <a:bodyPr anchor="t">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itle 1">
            <a:extLst>
              <a:ext uri="{FF2B5EF4-FFF2-40B4-BE49-F238E27FC236}">
                <a16:creationId xmlns:a16="http://schemas.microsoft.com/office/drawing/2014/main" id="{75EF42BA-A3BC-D156-B087-E17D7D24A07C}"/>
              </a:ext>
            </a:extLst>
          </p:cNvPr>
          <p:cNvSpPr>
            <a:spLocks noGrp="1"/>
          </p:cNvSpPr>
          <p:nvPr>
            <p:ph type="title" hasCustomPrompt="1"/>
          </p:nvPr>
        </p:nvSpPr>
        <p:spPr>
          <a:xfrm>
            <a:off x="549584" y="1111279"/>
            <a:ext cx="9380229" cy="679184"/>
          </a:xfrm>
        </p:spPr>
        <p:txBody>
          <a:bodyPr>
            <a:noAutofit/>
          </a:bodyPr>
          <a:lstStyle>
            <a:lvl1pPr>
              <a:defRPr sz="4400">
                <a:solidFill>
                  <a:srgbClr val="4BBBEB"/>
                </a:solidFill>
              </a:defRPr>
            </a:lvl1pPr>
          </a:lstStyle>
          <a:p>
            <a:r>
              <a:rPr lang="en-US" dirty="0"/>
              <a:t>Click to Add Subtitle</a:t>
            </a:r>
          </a:p>
        </p:txBody>
      </p:sp>
      <p:sp>
        <p:nvSpPr>
          <p:cNvPr id="10" name="Text Placeholder 16">
            <a:extLst>
              <a:ext uri="{FF2B5EF4-FFF2-40B4-BE49-F238E27FC236}">
                <a16:creationId xmlns:a16="http://schemas.microsoft.com/office/drawing/2014/main" id="{7DC19B31-ECFF-D144-CFBE-7E9EFD35F98F}"/>
              </a:ext>
            </a:extLst>
          </p:cNvPr>
          <p:cNvSpPr>
            <a:spLocks noGrp="1"/>
          </p:cNvSpPr>
          <p:nvPr>
            <p:ph type="body" sz="quarter" idx="13"/>
          </p:nvPr>
        </p:nvSpPr>
        <p:spPr>
          <a:xfrm>
            <a:off x="549585" y="452005"/>
            <a:ext cx="5417106" cy="270444"/>
          </a:xfrm>
        </p:spPr>
        <p:txBody>
          <a:bodyPr>
            <a:normAutofit/>
          </a:bodyPr>
          <a:lstStyle>
            <a:lvl1pPr marL="0" indent="0">
              <a:buNone/>
              <a:defRPr sz="1600" b="0" i="0">
                <a:solidFill>
                  <a:srgbClr val="9E9900"/>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a:t>Click to edit Master text styles</a:t>
            </a:r>
          </a:p>
        </p:txBody>
      </p:sp>
    </p:spTree>
    <p:extLst>
      <p:ext uri="{BB962C8B-B14F-4D97-AF65-F5344CB8AC3E}">
        <p14:creationId xmlns:p14="http://schemas.microsoft.com/office/powerpoint/2010/main" val="2666251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23DB952A-4CD6-E4CB-8BA7-14A3A578933C}"/>
              </a:ext>
            </a:extLst>
          </p:cNvPr>
          <p:cNvSpPr>
            <a:spLocks noGrp="1"/>
          </p:cNvSpPr>
          <p:nvPr>
            <p:ph sz="half" idx="1"/>
          </p:nvPr>
        </p:nvSpPr>
        <p:spPr>
          <a:xfrm>
            <a:off x="2348403" y="776314"/>
            <a:ext cx="8099741" cy="4065510"/>
          </a:xfrm>
        </p:spPr>
        <p:txBody>
          <a:bodyPr>
            <a:normAutofit/>
          </a:bodyPr>
          <a:lstStyle>
            <a:lvl1pPr marL="0" indent="0">
              <a:buNone/>
              <a:defRPr sz="4000" b="0" i="0">
                <a:solidFill>
                  <a:srgbClr val="525252"/>
                </a:solidFill>
                <a:latin typeface="Roboto" panose="02000000000000000000"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Text Placeholder 8">
            <a:extLst>
              <a:ext uri="{FF2B5EF4-FFF2-40B4-BE49-F238E27FC236}">
                <a16:creationId xmlns:a16="http://schemas.microsoft.com/office/drawing/2014/main" id="{3E042CBB-AAC8-3A1F-12CC-606289A1D5B6}"/>
              </a:ext>
            </a:extLst>
          </p:cNvPr>
          <p:cNvSpPr>
            <a:spLocks noGrp="1"/>
          </p:cNvSpPr>
          <p:nvPr>
            <p:ph type="body" sz="quarter" idx="13"/>
          </p:nvPr>
        </p:nvSpPr>
        <p:spPr>
          <a:xfrm>
            <a:off x="2249992" y="5388001"/>
            <a:ext cx="5427579" cy="365121"/>
          </a:xfrm>
        </p:spPr>
        <p:txBody>
          <a:bodyPr>
            <a:normAutofit/>
          </a:bodyPr>
          <a:lstStyle>
            <a:lvl1pPr marL="0" indent="0">
              <a:buNone/>
              <a:defRPr sz="2400" b="1" i="0">
                <a:solidFill>
                  <a:srgbClr val="4BBBEB"/>
                </a:solidFill>
                <a:latin typeface="Roboto Condensed" panose="02000000000000000000" pitchFamily="2" charset="0"/>
                <a:ea typeface="Roboto Condensed" panose="02000000000000000000" pitchFamily="2" charset="0"/>
                <a:cs typeface="Roboto Condensed"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8">
            <a:extLst>
              <a:ext uri="{FF2B5EF4-FFF2-40B4-BE49-F238E27FC236}">
                <a16:creationId xmlns:a16="http://schemas.microsoft.com/office/drawing/2014/main" id="{77783178-5B9B-FD7E-1C38-E879717C000B}"/>
              </a:ext>
            </a:extLst>
          </p:cNvPr>
          <p:cNvSpPr>
            <a:spLocks noGrp="1"/>
          </p:cNvSpPr>
          <p:nvPr>
            <p:ph type="body" sz="quarter" idx="14"/>
          </p:nvPr>
        </p:nvSpPr>
        <p:spPr>
          <a:xfrm>
            <a:off x="2249992" y="5764139"/>
            <a:ext cx="5427579" cy="365121"/>
          </a:xfrm>
        </p:spPr>
        <p:txBody>
          <a:bodyPr>
            <a:noAutofit/>
          </a:bodyPr>
          <a:lstStyle>
            <a:lvl1pPr marL="0" indent="0">
              <a:buNone/>
              <a:defRPr sz="2000" b="1" i="0">
                <a:solidFill>
                  <a:srgbClr val="4B4B4B"/>
                </a:solidFill>
                <a:latin typeface="Mulish Semi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9" name="Picture 8">
            <a:extLst>
              <a:ext uri="{FF2B5EF4-FFF2-40B4-BE49-F238E27FC236}">
                <a16:creationId xmlns:a16="http://schemas.microsoft.com/office/drawing/2014/main" id="{695145EE-3A19-8260-CC80-E64BF4DDF7A5}"/>
              </a:ext>
            </a:extLst>
          </p:cNvPr>
          <p:cNvPicPr>
            <a:picLocks noChangeAspect="1"/>
          </p:cNvPicPr>
          <p:nvPr/>
        </p:nvPicPr>
        <p:blipFill>
          <a:blip r:embed="rId2"/>
          <a:stretch>
            <a:fillRect/>
          </a:stretch>
        </p:blipFill>
        <p:spPr>
          <a:xfrm>
            <a:off x="586409" y="776314"/>
            <a:ext cx="1583464" cy="1159222"/>
          </a:xfrm>
          <a:prstGeom prst="rect">
            <a:avLst/>
          </a:prstGeom>
        </p:spPr>
      </p:pic>
      <p:pic>
        <p:nvPicPr>
          <p:cNvPr id="2" name="Picture 1">
            <a:extLst>
              <a:ext uri="{FF2B5EF4-FFF2-40B4-BE49-F238E27FC236}">
                <a16:creationId xmlns:a16="http://schemas.microsoft.com/office/drawing/2014/main" id="{7131B674-56D5-4B82-FB9B-330FE76172E8}"/>
              </a:ext>
            </a:extLst>
          </p:cNvPr>
          <p:cNvPicPr>
            <a:picLocks noChangeAspect="1"/>
          </p:cNvPicPr>
          <p:nvPr/>
        </p:nvPicPr>
        <p:blipFill>
          <a:blip r:embed="rId2"/>
          <a:stretch>
            <a:fillRect/>
          </a:stretch>
        </p:blipFill>
        <p:spPr>
          <a:xfrm>
            <a:off x="586409" y="776314"/>
            <a:ext cx="1583464" cy="1159222"/>
          </a:xfrm>
          <a:prstGeom prst="rect">
            <a:avLst/>
          </a:prstGeom>
        </p:spPr>
      </p:pic>
    </p:spTree>
    <p:extLst>
      <p:ext uri="{BB962C8B-B14F-4D97-AF65-F5344CB8AC3E}">
        <p14:creationId xmlns:p14="http://schemas.microsoft.com/office/powerpoint/2010/main" val="2740532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plit-2">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C0331A9A-19AA-34D0-CDEA-0AE75A18FAE0}"/>
              </a:ext>
            </a:extLst>
          </p:cNvPr>
          <p:cNvSpPr>
            <a:spLocks noGrp="1"/>
          </p:cNvSpPr>
          <p:nvPr>
            <p:ph type="body" idx="1"/>
          </p:nvPr>
        </p:nvSpPr>
        <p:spPr>
          <a:xfrm>
            <a:off x="549584" y="2450835"/>
            <a:ext cx="4786004" cy="3295885"/>
          </a:xfrm>
        </p:spPr>
        <p:txBody>
          <a:bodyPr anchor="t">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5">
            <a:extLst>
              <a:ext uri="{FF2B5EF4-FFF2-40B4-BE49-F238E27FC236}">
                <a16:creationId xmlns:a16="http://schemas.microsoft.com/office/drawing/2014/main" id="{CF9CCD17-F9AF-BC83-9930-C3A20F8AFB4A}"/>
              </a:ext>
            </a:extLst>
          </p:cNvPr>
          <p:cNvSpPr>
            <a:spLocks noGrp="1"/>
          </p:cNvSpPr>
          <p:nvPr>
            <p:ph sz="quarter" idx="4"/>
          </p:nvPr>
        </p:nvSpPr>
        <p:spPr>
          <a:xfrm>
            <a:off x="6636367" y="2481937"/>
            <a:ext cx="5150821" cy="32958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AA19C535-C0AC-AFDD-ADF2-6693A37CCB3B}"/>
              </a:ext>
            </a:extLst>
          </p:cNvPr>
          <p:cNvSpPr>
            <a:spLocks noGrp="1"/>
          </p:cNvSpPr>
          <p:nvPr>
            <p:ph type="title" hasCustomPrompt="1"/>
          </p:nvPr>
        </p:nvSpPr>
        <p:spPr>
          <a:xfrm>
            <a:off x="549584" y="1111279"/>
            <a:ext cx="10515600" cy="679184"/>
          </a:xfrm>
        </p:spPr>
        <p:txBody>
          <a:bodyPr>
            <a:noAutofit/>
          </a:bodyPr>
          <a:lstStyle>
            <a:lvl1pPr>
              <a:defRPr sz="4400">
                <a:solidFill>
                  <a:srgbClr val="4BBBEB"/>
                </a:solidFill>
              </a:defRPr>
            </a:lvl1pPr>
          </a:lstStyle>
          <a:p>
            <a:r>
              <a:rPr lang="en-US" dirty="0"/>
              <a:t>Click to Add Subtitle</a:t>
            </a:r>
          </a:p>
        </p:txBody>
      </p:sp>
      <p:sp>
        <p:nvSpPr>
          <p:cNvPr id="9" name="Text Placeholder 16">
            <a:extLst>
              <a:ext uri="{FF2B5EF4-FFF2-40B4-BE49-F238E27FC236}">
                <a16:creationId xmlns:a16="http://schemas.microsoft.com/office/drawing/2014/main" id="{5B0022C8-B4CD-95C4-C9C1-F313B1C9E241}"/>
              </a:ext>
            </a:extLst>
          </p:cNvPr>
          <p:cNvSpPr>
            <a:spLocks noGrp="1"/>
          </p:cNvSpPr>
          <p:nvPr>
            <p:ph type="body" sz="quarter" idx="13"/>
          </p:nvPr>
        </p:nvSpPr>
        <p:spPr>
          <a:xfrm>
            <a:off x="549585" y="452005"/>
            <a:ext cx="5417106" cy="270444"/>
          </a:xfrm>
        </p:spPr>
        <p:txBody>
          <a:bodyPr>
            <a:normAutofit/>
          </a:bodyPr>
          <a:lstStyle>
            <a:lvl1pPr marL="0" indent="0">
              <a:buNone/>
              <a:defRPr sz="1600" b="0" i="0">
                <a:solidFill>
                  <a:srgbClr val="9E9900"/>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a:t>Click to edit Master text styles</a:t>
            </a:r>
          </a:p>
        </p:txBody>
      </p:sp>
      <p:cxnSp>
        <p:nvCxnSpPr>
          <p:cNvPr id="10" name="Straight Connector 9">
            <a:extLst>
              <a:ext uri="{FF2B5EF4-FFF2-40B4-BE49-F238E27FC236}">
                <a16:creationId xmlns:a16="http://schemas.microsoft.com/office/drawing/2014/main" id="{E4AD5948-7F81-9044-28EE-C399F3C81BA2}"/>
              </a:ext>
            </a:extLst>
          </p:cNvPr>
          <p:cNvCxnSpPr>
            <a:cxnSpLocks/>
          </p:cNvCxnSpPr>
          <p:nvPr/>
        </p:nvCxnSpPr>
        <p:spPr>
          <a:xfrm>
            <a:off x="6076949" y="2450836"/>
            <a:ext cx="0" cy="1835534"/>
          </a:xfrm>
          <a:prstGeom prst="line">
            <a:avLst/>
          </a:prstGeom>
          <a:ln w="22225">
            <a:solidFill>
              <a:srgbClr val="FDC3D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245E9CD9-C5D0-5FEC-9309-3D201C978D96}"/>
              </a:ext>
            </a:extLst>
          </p:cNvPr>
          <p:cNvCxnSpPr>
            <a:cxnSpLocks/>
          </p:cNvCxnSpPr>
          <p:nvPr/>
        </p:nvCxnSpPr>
        <p:spPr>
          <a:xfrm>
            <a:off x="6076949" y="2450836"/>
            <a:ext cx="0" cy="1835534"/>
          </a:xfrm>
          <a:prstGeom prst="line">
            <a:avLst/>
          </a:prstGeom>
          <a:ln w="22225">
            <a:solidFill>
              <a:srgbClr val="FDC3D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6963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tats">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C9BF973D-BD0D-873B-0265-14C9E6728929}"/>
              </a:ext>
            </a:extLst>
          </p:cNvPr>
          <p:cNvSpPr/>
          <p:nvPr/>
        </p:nvSpPr>
        <p:spPr>
          <a:xfrm>
            <a:off x="594445" y="2376949"/>
            <a:ext cx="2991464" cy="2991464"/>
          </a:xfrm>
          <a:prstGeom prst="ellipse">
            <a:avLst/>
          </a:prstGeom>
          <a:solidFill>
            <a:srgbClr val="F05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09DE688-D720-E2DE-B505-71D8790EB7F2}"/>
              </a:ext>
            </a:extLst>
          </p:cNvPr>
          <p:cNvSpPr/>
          <p:nvPr/>
        </p:nvSpPr>
        <p:spPr>
          <a:xfrm>
            <a:off x="799693" y="2582197"/>
            <a:ext cx="2580968" cy="258096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149D610-A3AC-DF55-F6D2-F3F39B57910A}"/>
              </a:ext>
            </a:extLst>
          </p:cNvPr>
          <p:cNvSpPr/>
          <p:nvPr/>
        </p:nvSpPr>
        <p:spPr>
          <a:xfrm>
            <a:off x="4600268" y="2376949"/>
            <a:ext cx="2991464" cy="2991464"/>
          </a:xfrm>
          <a:prstGeom prst="ellipse">
            <a:avLst/>
          </a:prstGeom>
          <a:solidFill>
            <a:srgbClr val="F05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3F56D6A-298A-FBB6-4DB9-C87ED6F9913D}"/>
              </a:ext>
            </a:extLst>
          </p:cNvPr>
          <p:cNvSpPr/>
          <p:nvPr/>
        </p:nvSpPr>
        <p:spPr>
          <a:xfrm>
            <a:off x="4805516" y="2582197"/>
            <a:ext cx="2580968" cy="258096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01A4C82-790D-1BA8-F3E1-BCC0D669B91A}"/>
              </a:ext>
            </a:extLst>
          </p:cNvPr>
          <p:cNvSpPr/>
          <p:nvPr/>
        </p:nvSpPr>
        <p:spPr>
          <a:xfrm>
            <a:off x="8606091" y="2376949"/>
            <a:ext cx="2991464" cy="2991464"/>
          </a:xfrm>
          <a:prstGeom prst="ellipse">
            <a:avLst/>
          </a:prstGeom>
          <a:solidFill>
            <a:srgbClr val="F05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8B5528F-6A0A-2708-1BD7-69463DC6FDEE}"/>
              </a:ext>
            </a:extLst>
          </p:cNvPr>
          <p:cNvSpPr/>
          <p:nvPr/>
        </p:nvSpPr>
        <p:spPr>
          <a:xfrm>
            <a:off x="8811339" y="2582197"/>
            <a:ext cx="2580968" cy="258096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D9120397-3BB2-1641-9FFB-5D5CCBBCCB97}"/>
              </a:ext>
            </a:extLst>
          </p:cNvPr>
          <p:cNvSpPr>
            <a:spLocks noGrp="1"/>
          </p:cNvSpPr>
          <p:nvPr>
            <p:ph type="title" hasCustomPrompt="1"/>
          </p:nvPr>
        </p:nvSpPr>
        <p:spPr>
          <a:xfrm>
            <a:off x="1055024" y="3179484"/>
            <a:ext cx="2070306" cy="932639"/>
          </a:xfrm>
        </p:spPr>
        <p:txBody>
          <a:bodyPr anchor="t">
            <a:noAutofit/>
          </a:bodyPr>
          <a:lstStyle>
            <a:lvl1pPr algn="ctr">
              <a:defRPr sz="7200">
                <a:solidFill>
                  <a:schemeClr val="bg1"/>
                </a:solidFill>
              </a:defRPr>
            </a:lvl1pPr>
          </a:lstStyle>
          <a:p>
            <a:r>
              <a:rPr lang="en-US" dirty="0"/>
              <a:t>###</a:t>
            </a:r>
          </a:p>
        </p:txBody>
      </p:sp>
      <p:sp>
        <p:nvSpPr>
          <p:cNvPr id="22" name="Title 1">
            <a:extLst>
              <a:ext uri="{FF2B5EF4-FFF2-40B4-BE49-F238E27FC236}">
                <a16:creationId xmlns:a16="http://schemas.microsoft.com/office/drawing/2014/main" id="{79411DFF-C325-9914-4152-04F8D258339B}"/>
              </a:ext>
            </a:extLst>
          </p:cNvPr>
          <p:cNvSpPr txBox="1">
            <a:spLocks/>
          </p:cNvSpPr>
          <p:nvPr/>
        </p:nvSpPr>
        <p:spPr>
          <a:xfrm>
            <a:off x="549584" y="1111279"/>
            <a:ext cx="10515600" cy="6791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rgbClr val="4BBBEB"/>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Click to Add Subtitle</a:t>
            </a:r>
          </a:p>
        </p:txBody>
      </p:sp>
      <p:sp>
        <p:nvSpPr>
          <p:cNvPr id="23" name="Text Placeholder 16">
            <a:extLst>
              <a:ext uri="{FF2B5EF4-FFF2-40B4-BE49-F238E27FC236}">
                <a16:creationId xmlns:a16="http://schemas.microsoft.com/office/drawing/2014/main" id="{F2D09479-EE8A-D77D-A050-3F7BE7612765}"/>
              </a:ext>
            </a:extLst>
          </p:cNvPr>
          <p:cNvSpPr>
            <a:spLocks noGrp="1"/>
          </p:cNvSpPr>
          <p:nvPr>
            <p:ph type="body" sz="quarter" idx="10"/>
          </p:nvPr>
        </p:nvSpPr>
        <p:spPr>
          <a:xfrm>
            <a:off x="549585" y="452005"/>
            <a:ext cx="5417106" cy="270444"/>
          </a:xfrm>
        </p:spPr>
        <p:txBody>
          <a:bodyPr>
            <a:normAutofit/>
          </a:bodyPr>
          <a:lstStyle>
            <a:lvl1pPr marL="0" indent="0">
              <a:buNone/>
              <a:defRPr sz="1600" b="0" i="0">
                <a:solidFill>
                  <a:srgbClr val="9E9900"/>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a:t>Click to edit Master text styles</a:t>
            </a:r>
          </a:p>
        </p:txBody>
      </p:sp>
      <p:sp>
        <p:nvSpPr>
          <p:cNvPr id="2" name="Oval 1">
            <a:extLst>
              <a:ext uri="{FF2B5EF4-FFF2-40B4-BE49-F238E27FC236}">
                <a16:creationId xmlns:a16="http://schemas.microsoft.com/office/drawing/2014/main" id="{20A2661B-1271-81BD-DDCF-9F2ABD025E64}"/>
              </a:ext>
            </a:extLst>
          </p:cNvPr>
          <p:cNvSpPr/>
          <p:nvPr/>
        </p:nvSpPr>
        <p:spPr>
          <a:xfrm>
            <a:off x="594445" y="2376949"/>
            <a:ext cx="2991464" cy="2991464"/>
          </a:xfrm>
          <a:prstGeom prst="ellipse">
            <a:avLst/>
          </a:prstGeom>
          <a:solidFill>
            <a:srgbClr val="F05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0F33B9C3-AAB4-ADB8-526C-C8C41B52BCCA}"/>
              </a:ext>
            </a:extLst>
          </p:cNvPr>
          <p:cNvSpPr/>
          <p:nvPr/>
        </p:nvSpPr>
        <p:spPr>
          <a:xfrm>
            <a:off x="799693" y="2582197"/>
            <a:ext cx="2580968" cy="258096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00CF497F-2992-5D1A-0410-3736045C49BB}"/>
              </a:ext>
            </a:extLst>
          </p:cNvPr>
          <p:cNvSpPr/>
          <p:nvPr/>
        </p:nvSpPr>
        <p:spPr>
          <a:xfrm>
            <a:off x="4600268" y="2376949"/>
            <a:ext cx="2991464" cy="2991464"/>
          </a:xfrm>
          <a:prstGeom prst="ellipse">
            <a:avLst/>
          </a:prstGeom>
          <a:solidFill>
            <a:srgbClr val="F05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2E45235-15EC-0CAB-6904-48DB8FAA99B0}"/>
              </a:ext>
            </a:extLst>
          </p:cNvPr>
          <p:cNvSpPr/>
          <p:nvPr/>
        </p:nvSpPr>
        <p:spPr>
          <a:xfrm>
            <a:off x="4805516" y="2582197"/>
            <a:ext cx="2580968" cy="258096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51B9BEA-58B7-7AD3-2A6F-AE7FEF2220D4}"/>
              </a:ext>
            </a:extLst>
          </p:cNvPr>
          <p:cNvSpPr/>
          <p:nvPr/>
        </p:nvSpPr>
        <p:spPr>
          <a:xfrm>
            <a:off x="8606091" y="2376949"/>
            <a:ext cx="2991464" cy="2991464"/>
          </a:xfrm>
          <a:prstGeom prst="ellipse">
            <a:avLst/>
          </a:prstGeom>
          <a:solidFill>
            <a:srgbClr val="F05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27B9DBF-713D-95FD-E903-9C4F65113803}"/>
              </a:ext>
            </a:extLst>
          </p:cNvPr>
          <p:cNvSpPr/>
          <p:nvPr/>
        </p:nvSpPr>
        <p:spPr>
          <a:xfrm>
            <a:off x="8811339" y="2582197"/>
            <a:ext cx="2580968" cy="258096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C48876DC-01B2-34E2-C265-2905752DC9B0}"/>
              </a:ext>
            </a:extLst>
          </p:cNvPr>
          <p:cNvSpPr txBox="1">
            <a:spLocks/>
          </p:cNvSpPr>
          <p:nvPr/>
        </p:nvSpPr>
        <p:spPr>
          <a:xfrm>
            <a:off x="549584" y="1111279"/>
            <a:ext cx="10515600" cy="6791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rgbClr val="4BBBEB"/>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dirty="0"/>
              <a:t>Click to Add Subtitle</a:t>
            </a:r>
          </a:p>
        </p:txBody>
      </p:sp>
    </p:spTree>
    <p:extLst>
      <p:ext uri="{BB962C8B-B14F-4D97-AF65-F5344CB8AC3E}">
        <p14:creationId xmlns:p14="http://schemas.microsoft.com/office/powerpoint/2010/main" val="1109008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AAF6A1-FCEE-3E8D-A0B9-5B20C84EA9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Section Title</a:t>
            </a:r>
          </a:p>
        </p:txBody>
      </p:sp>
      <p:sp>
        <p:nvSpPr>
          <p:cNvPr id="3" name="Text Placeholder 2">
            <a:extLst>
              <a:ext uri="{FF2B5EF4-FFF2-40B4-BE49-F238E27FC236}">
                <a16:creationId xmlns:a16="http://schemas.microsoft.com/office/drawing/2014/main" id="{3322FD94-0F2F-9D7F-6BEA-64BBB15CAB43}"/>
              </a:ext>
            </a:extLst>
          </p:cNvPr>
          <p:cNvSpPr>
            <a:spLocks noGrp="1"/>
          </p:cNvSpPr>
          <p:nvPr>
            <p:ph type="body" idx="1"/>
          </p:nvPr>
        </p:nvSpPr>
        <p:spPr>
          <a:xfrm>
            <a:off x="838200" y="1825625"/>
            <a:ext cx="10515600" cy="357985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3D3DE0A0-BF7F-9429-CA8E-E0434B13D527}"/>
              </a:ext>
            </a:extLst>
          </p:cNvPr>
          <p:cNvPicPr>
            <a:picLocks noChangeAspect="1"/>
          </p:cNvPicPr>
          <p:nvPr/>
        </p:nvPicPr>
        <p:blipFill>
          <a:blip r:embed="rId24"/>
          <a:stretch>
            <a:fillRect/>
          </a:stretch>
        </p:blipFill>
        <p:spPr>
          <a:xfrm>
            <a:off x="0" y="6721475"/>
            <a:ext cx="12192000" cy="136526"/>
          </a:xfrm>
          <a:prstGeom prst="rect">
            <a:avLst/>
          </a:prstGeom>
        </p:spPr>
      </p:pic>
      <p:pic>
        <p:nvPicPr>
          <p:cNvPr id="7" name="Picture 6">
            <a:extLst>
              <a:ext uri="{FF2B5EF4-FFF2-40B4-BE49-F238E27FC236}">
                <a16:creationId xmlns:a16="http://schemas.microsoft.com/office/drawing/2014/main" id="{20B6F8CC-A74F-0302-2C5C-1D1D711A683C}"/>
              </a:ext>
            </a:extLst>
          </p:cNvPr>
          <p:cNvPicPr>
            <a:picLocks noChangeAspect="1"/>
          </p:cNvPicPr>
          <p:nvPr/>
        </p:nvPicPr>
        <p:blipFill>
          <a:blip r:embed="rId25"/>
          <a:stretch>
            <a:fillRect/>
          </a:stretch>
        </p:blipFill>
        <p:spPr>
          <a:xfrm>
            <a:off x="11353800" y="6162288"/>
            <a:ext cx="443376" cy="330587"/>
          </a:xfrm>
          <a:prstGeom prst="rect">
            <a:avLst/>
          </a:prstGeom>
        </p:spPr>
      </p:pic>
      <p:sp>
        <p:nvSpPr>
          <p:cNvPr id="4" name="TextBox 3">
            <a:extLst>
              <a:ext uri="{FF2B5EF4-FFF2-40B4-BE49-F238E27FC236}">
                <a16:creationId xmlns:a16="http://schemas.microsoft.com/office/drawing/2014/main" id="{4700090D-9565-A9DB-0DE7-E33761A91CD8}"/>
              </a:ext>
            </a:extLst>
          </p:cNvPr>
          <p:cNvSpPr txBox="1"/>
          <p:nvPr/>
        </p:nvSpPr>
        <p:spPr>
          <a:xfrm>
            <a:off x="838200" y="6248957"/>
            <a:ext cx="1914832" cy="276999"/>
          </a:xfrm>
          <a:prstGeom prst="rect">
            <a:avLst/>
          </a:prstGeom>
          <a:noFill/>
        </p:spPr>
        <p:txBody>
          <a:bodyPr wrap="square" rtlCol="0">
            <a:spAutoFit/>
          </a:bodyPr>
          <a:lstStyle/>
          <a:p>
            <a:r>
              <a:rPr lang="en-US" sz="1150" b="0" i="0" dirty="0" err="1">
                <a:solidFill>
                  <a:srgbClr val="4BBBEB"/>
                </a:solidFill>
                <a:latin typeface="Roboto Medium" panose="02000000000000000000" pitchFamily="2" charset="0"/>
                <a:ea typeface="Roboto Medium" panose="02000000000000000000" pitchFamily="2" charset="0"/>
              </a:rPr>
              <a:t>familylinks.org</a:t>
            </a:r>
            <a:endParaRPr lang="en-US" sz="1150" b="0" i="0" dirty="0">
              <a:solidFill>
                <a:srgbClr val="4BBBEB"/>
              </a:solidFill>
              <a:latin typeface="Roboto Medium" panose="02000000000000000000" pitchFamily="2" charset="0"/>
              <a:ea typeface="Roboto Medium" panose="02000000000000000000" pitchFamily="2" charset="0"/>
            </a:endParaRPr>
          </a:p>
        </p:txBody>
      </p:sp>
      <p:pic>
        <p:nvPicPr>
          <p:cNvPr id="5" name="Picture 4">
            <a:extLst>
              <a:ext uri="{FF2B5EF4-FFF2-40B4-BE49-F238E27FC236}">
                <a16:creationId xmlns:a16="http://schemas.microsoft.com/office/drawing/2014/main" id="{9BF7FBE4-16DC-EB9F-F42F-0B58EF1D4D36}"/>
              </a:ext>
            </a:extLst>
          </p:cNvPr>
          <p:cNvPicPr>
            <a:picLocks noChangeAspect="1"/>
          </p:cNvPicPr>
          <p:nvPr/>
        </p:nvPicPr>
        <p:blipFill>
          <a:blip r:embed="rId24"/>
          <a:stretch>
            <a:fillRect/>
          </a:stretch>
        </p:blipFill>
        <p:spPr>
          <a:xfrm>
            <a:off x="0" y="6721475"/>
            <a:ext cx="12192000" cy="136526"/>
          </a:xfrm>
          <a:prstGeom prst="rect">
            <a:avLst/>
          </a:prstGeom>
        </p:spPr>
      </p:pic>
      <p:pic>
        <p:nvPicPr>
          <p:cNvPr id="6" name="Picture 5">
            <a:extLst>
              <a:ext uri="{FF2B5EF4-FFF2-40B4-BE49-F238E27FC236}">
                <a16:creationId xmlns:a16="http://schemas.microsoft.com/office/drawing/2014/main" id="{43B1E755-0BE1-A49C-A48B-89D95895E231}"/>
              </a:ext>
            </a:extLst>
          </p:cNvPr>
          <p:cNvPicPr>
            <a:picLocks noChangeAspect="1"/>
          </p:cNvPicPr>
          <p:nvPr/>
        </p:nvPicPr>
        <p:blipFill>
          <a:blip r:embed="rId25"/>
          <a:stretch>
            <a:fillRect/>
          </a:stretch>
        </p:blipFill>
        <p:spPr>
          <a:xfrm>
            <a:off x="11353800" y="6162288"/>
            <a:ext cx="443376" cy="330587"/>
          </a:xfrm>
          <a:prstGeom prst="rect">
            <a:avLst/>
          </a:prstGeom>
        </p:spPr>
      </p:pic>
      <p:sp>
        <p:nvSpPr>
          <p:cNvPr id="9" name="TextBox 8">
            <a:extLst>
              <a:ext uri="{FF2B5EF4-FFF2-40B4-BE49-F238E27FC236}">
                <a16:creationId xmlns:a16="http://schemas.microsoft.com/office/drawing/2014/main" id="{2E2856C0-FAF6-DCC4-D2B2-C7BB6A91E372}"/>
              </a:ext>
            </a:extLst>
          </p:cNvPr>
          <p:cNvSpPr txBox="1"/>
          <p:nvPr/>
        </p:nvSpPr>
        <p:spPr>
          <a:xfrm>
            <a:off x="838200" y="6248957"/>
            <a:ext cx="1914832" cy="276999"/>
          </a:xfrm>
          <a:prstGeom prst="rect">
            <a:avLst/>
          </a:prstGeom>
          <a:noFill/>
        </p:spPr>
        <p:txBody>
          <a:bodyPr wrap="square" rtlCol="0">
            <a:spAutoFit/>
          </a:bodyPr>
          <a:lstStyle/>
          <a:p>
            <a:r>
              <a:rPr lang="en-US" sz="1150" b="0" i="0" dirty="0" err="1">
                <a:solidFill>
                  <a:srgbClr val="4BBBEB"/>
                </a:solidFill>
                <a:latin typeface="Roboto Medium" panose="02000000000000000000" pitchFamily="2" charset="0"/>
                <a:ea typeface="Roboto Medium" panose="02000000000000000000" pitchFamily="2" charset="0"/>
              </a:rPr>
              <a:t>familylinks.org</a:t>
            </a:r>
            <a:endParaRPr lang="en-US" sz="1150" b="0" i="0" dirty="0">
              <a:solidFill>
                <a:srgbClr val="4BBBEB"/>
              </a:solidFill>
              <a:latin typeface="Roboto Medium" panose="02000000000000000000" pitchFamily="2" charset="0"/>
              <a:ea typeface="Roboto Medium" panose="02000000000000000000" pitchFamily="2" charset="0"/>
            </a:endParaRPr>
          </a:p>
        </p:txBody>
      </p:sp>
    </p:spTree>
    <p:extLst>
      <p:ext uri="{BB962C8B-B14F-4D97-AF65-F5344CB8AC3E}">
        <p14:creationId xmlns:p14="http://schemas.microsoft.com/office/powerpoint/2010/main" val="318060518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Lst>
  <p:txStyles>
    <p:titleStyle>
      <a:lvl1pPr algn="l" defTabSz="914400" rtl="0" eaLnBrk="1" latinLnBrk="0" hangingPunct="1">
        <a:lnSpc>
          <a:spcPct val="90000"/>
        </a:lnSpc>
        <a:spcBef>
          <a:spcPct val="0"/>
        </a:spcBef>
        <a:buNone/>
        <a:defRPr sz="4400" b="1" i="0" kern="1200">
          <a:solidFill>
            <a:srgbClr val="4BBBEB"/>
          </a:solidFill>
          <a:latin typeface="Roboto Condensed" panose="02000000000000000000" pitchFamily="2" charset="0"/>
          <a:ea typeface="Roboto Condensed" panose="02000000000000000000" pitchFamily="2" charset="0"/>
          <a:cs typeface="Roboto Condensed"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B4B4B"/>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2160">
          <p15:clr>
            <a:srgbClr val="F26B43"/>
          </p15:clr>
        </p15:guide>
        <p15:guide id="5" pos="3840">
          <p15:clr>
            <a:srgbClr val="F26B43"/>
          </p15:clr>
        </p15:guide>
        <p15:guide id="6" pos="52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colorful rubber bands&#10;&#10;Description automatically generated">
            <a:extLst>
              <a:ext uri="{FF2B5EF4-FFF2-40B4-BE49-F238E27FC236}">
                <a16:creationId xmlns:a16="http://schemas.microsoft.com/office/drawing/2014/main" id="{487ED092-CC07-44B4-A32F-2ACCD112CD90}"/>
              </a:ext>
            </a:extLst>
          </p:cNvPr>
          <p:cNvPicPr>
            <a:picLocks noChangeAspect="1"/>
          </p:cNvPicPr>
          <p:nvPr/>
        </p:nvPicPr>
        <p:blipFill rotWithShape="1">
          <a:blip r:embed="rId3"/>
          <a:srcRect l="2942" r="2941" b="-1"/>
          <a:stretch/>
        </p:blipFill>
        <p:spPr>
          <a:xfrm>
            <a:off x="6096000" y="1845089"/>
            <a:ext cx="5178136" cy="3672484"/>
          </a:xfrm>
          <a:prstGeom prst="rect">
            <a:avLst/>
          </a:prstGeom>
        </p:spPr>
      </p:pic>
      <p:sp>
        <p:nvSpPr>
          <p:cNvPr id="2" name="Title 1"/>
          <p:cNvSpPr>
            <a:spLocks noGrp="1"/>
          </p:cNvSpPr>
          <p:nvPr>
            <p:ph type="ctrTitle"/>
          </p:nvPr>
        </p:nvSpPr>
        <p:spPr>
          <a:xfrm>
            <a:off x="952228" y="743447"/>
            <a:ext cx="3973385" cy="3692028"/>
          </a:xfrm>
          <a:noFill/>
        </p:spPr>
        <p:txBody>
          <a:bodyPr>
            <a:normAutofit/>
          </a:bodyPr>
          <a:lstStyle/>
          <a:p>
            <a:pPr algn="l"/>
            <a:r>
              <a:rPr lang="en-US" sz="5200" dirty="0"/>
              <a:t>Self –Care and the Practitioner</a:t>
            </a:r>
          </a:p>
        </p:txBody>
      </p:sp>
      <p:sp>
        <p:nvSpPr>
          <p:cNvPr id="3" name="Subtitle 2"/>
          <p:cNvSpPr>
            <a:spLocks noGrp="1"/>
          </p:cNvSpPr>
          <p:nvPr>
            <p:ph type="subTitle" idx="1"/>
          </p:nvPr>
        </p:nvSpPr>
        <p:spPr>
          <a:xfrm>
            <a:off x="451413" y="4629234"/>
            <a:ext cx="4474202" cy="1485319"/>
          </a:xfrm>
          <a:noFill/>
        </p:spPr>
        <p:txBody>
          <a:bodyPr>
            <a:normAutofit/>
          </a:bodyPr>
          <a:lstStyle/>
          <a:p>
            <a:pPr algn="l"/>
            <a:r>
              <a:rPr lang="en-US" sz="2000" b="0" i="0" dirty="0">
                <a:effectLst/>
                <a:latin typeface="Charter"/>
              </a:rPr>
              <a:t>“It’s not selfish to love yourself, take care of yourself, and to make your happiness a priority. It’s necessary.”</a:t>
            </a:r>
          </a:p>
          <a:p>
            <a:pPr algn="r"/>
            <a:r>
              <a:rPr lang="en-US" sz="2000" dirty="0"/>
              <a:t>Mandy Hale</a:t>
            </a:r>
          </a:p>
          <a:p>
            <a:pPr algn="l"/>
            <a:endParaRPr lang="en-US" sz="2000" dirty="0"/>
          </a:p>
        </p:txBody>
      </p:sp>
    </p:spTree>
    <p:extLst>
      <p:ext uri="{BB962C8B-B14F-4D97-AF65-F5344CB8AC3E}">
        <p14:creationId xmlns:p14="http://schemas.microsoft.com/office/powerpoint/2010/main" val="2682206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7" name="Rectangle 2"/>
          <p:cNvSpPr>
            <a:spLocks noGrp="1" noChangeArrowheads="1"/>
          </p:cNvSpPr>
          <p:nvPr>
            <p:ph type="title"/>
          </p:nvPr>
        </p:nvSpPr>
        <p:spPr>
          <a:xfrm>
            <a:off x="6096000" y="572569"/>
            <a:ext cx="5259715" cy="1642956"/>
          </a:xfrm>
        </p:spPr>
        <p:txBody>
          <a:bodyPr anchor="b">
            <a:normAutofit/>
          </a:bodyPr>
          <a:lstStyle/>
          <a:p>
            <a:r>
              <a:rPr lang="en-US" dirty="0">
                <a:solidFill>
                  <a:schemeClr val="accent1"/>
                </a:solidFill>
              </a:rPr>
              <a:t>How VT Changes Us</a:t>
            </a:r>
          </a:p>
        </p:txBody>
      </p:sp>
      <p:sp>
        <p:nvSpPr>
          <p:cNvPr id="72708" name="Rectangle 3"/>
          <p:cNvSpPr>
            <a:spLocks noGrp="1" noChangeArrowheads="1"/>
          </p:cNvSpPr>
          <p:nvPr>
            <p:ph idx="1"/>
          </p:nvPr>
        </p:nvSpPr>
        <p:spPr>
          <a:xfrm>
            <a:off x="6095999" y="2596243"/>
            <a:ext cx="5259715" cy="3573493"/>
          </a:xfrm>
        </p:spPr>
        <p:txBody>
          <a:bodyPr>
            <a:normAutofit fontScale="92500"/>
          </a:bodyPr>
          <a:lstStyle/>
          <a:p>
            <a:r>
              <a:rPr lang="en-US" sz="2400" dirty="0">
                <a:solidFill>
                  <a:schemeClr val="tx2"/>
                </a:solidFill>
              </a:rPr>
              <a:t>VT can impact:</a:t>
            </a:r>
          </a:p>
          <a:p>
            <a:pPr lvl="1"/>
            <a:r>
              <a:rPr lang="en-US" dirty="0">
                <a:solidFill>
                  <a:schemeClr val="tx2"/>
                </a:solidFill>
              </a:rPr>
              <a:t>Our core sense of meaning and hope</a:t>
            </a:r>
          </a:p>
          <a:p>
            <a:pPr lvl="1"/>
            <a:r>
              <a:rPr lang="en-US" dirty="0">
                <a:solidFill>
                  <a:schemeClr val="tx2"/>
                </a:solidFill>
              </a:rPr>
              <a:t>Our identity and worldview </a:t>
            </a:r>
          </a:p>
          <a:p>
            <a:pPr lvl="1"/>
            <a:r>
              <a:rPr lang="en-US" dirty="0">
                <a:solidFill>
                  <a:schemeClr val="tx2"/>
                </a:solidFill>
              </a:rPr>
              <a:t>Our core beliefs about safety, trust, esteem, control, and intimacy </a:t>
            </a:r>
          </a:p>
          <a:p>
            <a:pPr lvl="1"/>
            <a:r>
              <a:rPr lang="en-US" dirty="0">
                <a:solidFill>
                  <a:schemeClr val="tx2"/>
                </a:solidFill>
              </a:rPr>
              <a:t> Our own ability to manage feelings </a:t>
            </a:r>
          </a:p>
          <a:p>
            <a:pPr lvl="1"/>
            <a:r>
              <a:rPr lang="en-US" dirty="0">
                <a:solidFill>
                  <a:schemeClr val="tx2"/>
                </a:solidFill>
              </a:rPr>
              <a:t>Our bodily feelings and experience</a:t>
            </a:r>
          </a:p>
        </p:txBody>
      </p:sp>
      <p:pic>
        <p:nvPicPr>
          <p:cNvPr id="6" name="Picture 5" descr="Casual woman">
            <a:extLst>
              <a:ext uri="{FF2B5EF4-FFF2-40B4-BE49-F238E27FC236}">
                <a16:creationId xmlns:a16="http://schemas.microsoft.com/office/drawing/2014/main" id="{8768DF09-C4A5-45CA-8338-185D604F86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643" r="1" b="63993"/>
          <a:stretch/>
        </p:blipFill>
        <p:spPr>
          <a:xfrm>
            <a:off x="673088" y="742672"/>
            <a:ext cx="5259715" cy="5404012"/>
          </a:xfrm>
          <a:custGeom>
            <a:avLst/>
            <a:gdLst/>
            <a:ahLst/>
            <a:cxnLst/>
            <a:rect l="l" t="t" r="r" b="b"/>
            <a:pathLst>
              <a:path w="5259715" h="5404012">
                <a:moveTo>
                  <a:pt x="2399894" y="435"/>
                </a:moveTo>
                <a:cubicBezTo>
                  <a:pt x="2943658" y="-13023"/>
                  <a:pt x="3728490" y="288758"/>
                  <a:pt x="4147141" y="517466"/>
                </a:cubicBezTo>
                <a:cubicBezTo>
                  <a:pt x="4565793" y="746173"/>
                  <a:pt x="4730383" y="950413"/>
                  <a:pt x="4911806" y="1372681"/>
                </a:cubicBezTo>
                <a:cubicBezTo>
                  <a:pt x="5093230" y="1794950"/>
                  <a:pt x="5337667" y="2458051"/>
                  <a:pt x="5235686" y="3051079"/>
                </a:cubicBezTo>
                <a:cubicBezTo>
                  <a:pt x="5133705" y="3644106"/>
                  <a:pt x="4702264" y="4591451"/>
                  <a:pt x="4299920" y="4930844"/>
                </a:cubicBezTo>
                <a:cubicBezTo>
                  <a:pt x="3897575" y="5270237"/>
                  <a:pt x="2995921" y="5464440"/>
                  <a:pt x="2368153" y="5387112"/>
                </a:cubicBezTo>
                <a:cubicBezTo>
                  <a:pt x="1740385" y="5309785"/>
                  <a:pt x="905559" y="5028315"/>
                  <a:pt x="533308" y="4466883"/>
                </a:cubicBezTo>
                <a:cubicBezTo>
                  <a:pt x="161057" y="3905452"/>
                  <a:pt x="-204932" y="3091976"/>
                  <a:pt x="134652" y="2018526"/>
                </a:cubicBezTo>
                <a:cubicBezTo>
                  <a:pt x="234804" y="1669603"/>
                  <a:pt x="575722" y="913155"/>
                  <a:pt x="884557" y="598212"/>
                </a:cubicBezTo>
                <a:cubicBezTo>
                  <a:pt x="1193392" y="283270"/>
                  <a:pt x="1835810" y="121563"/>
                  <a:pt x="2399894" y="435"/>
                </a:cubicBezTo>
                <a:close/>
              </a:path>
            </a:pathLst>
          </a:custGeom>
        </p:spPr>
      </p:pic>
    </p:spTree>
    <p:extLst>
      <p:ext uri="{BB962C8B-B14F-4D97-AF65-F5344CB8AC3E}">
        <p14:creationId xmlns:p14="http://schemas.microsoft.com/office/powerpoint/2010/main" val="3029612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DAC451-49F4-6E4E-6BDF-C8D31FB34020}"/>
              </a:ext>
            </a:extLst>
          </p:cNvPr>
          <p:cNvPicPr>
            <a:picLocks noChangeAspect="1"/>
          </p:cNvPicPr>
          <p:nvPr/>
        </p:nvPicPr>
        <p:blipFill rotWithShape="1">
          <a:blip r:embed="rId3"/>
          <a:srcRect r="-1" b="15708"/>
          <a:stretch/>
        </p:blipFill>
        <p:spPr>
          <a:xfrm>
            <a:off x="7048989" y="321546"/>
            <a:ext cx="4838626" cy="2722408"/>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48AB9385-27FE-D859-2B9D-9D5E32FB3EDE}"/>
              </a:ext>
            </a:extLst>
          </p:cNvPr>
          <p:cNvSpPr>
            <a:spLocks noGrp="1"/>
          </p:cNvSpPr>
          <p:nvPr>
            <p:ph type="title"/>
          </p:nvPr>
        </p:nvSpPr>
        <p:spPr/>
        <p:txBody>
          <a:bodyPr>
            <a:normAutofit/>
          </a:bodyPr>
          <a:lstStyle/>
          <a:p>
            <a:r>
              <a:rPr lang="en-US" dirty="0"/>
              <a:t>Vicarious Resilience</a:t>
            </a:r>
          </a:p>
        </p:txBody>
      </p:sp>
      <p:sp>
        <p:nvSpPr>
          <p:cNvPr id="3" name="Content Placeholder 2">
            <a:extLst>
              <a:ext uri="{FF2B5EF4-FFF2-40B4-BE49-F238E27FC236}">
                <a16:creationId xmlns:a16="http://schemas.microsoft.com/office/drawing/2014/main" id="{57BDE760-67CA-FD91-7B9C-03C524EE0846}"/>
              </a:ext>
            </a:extLst>
          </p:cNvPr>
          <p:cNvSpPr>
            <a:spLocks noGrp="1"/>
          </p:cNvSpPr>
          <p:nvPr>
            <p:ph type="body" idx="1"/>
          </p:nvPr>
        </p:nvSpPr>
        <p:spPr/>
        <p:txBody>
          <a:bodyPr>
            <a:normAutofit/>
          </a:bodyPr>
          <a:lstStyle/>
          <a:p>
            <a:r>
              <a:rPr lang="en-US" dirty="0"/>
              <a:t>Our work does have a positive effect on us, and this effect can be strengthened by bringing conscious attention to it.</a:t>
            </a:r>
          </a:p>
        </p:txBody>
      </p:sp>
    </p:spTree>
    <p:extLst>
      <p:ext uri="{BB962C8B-B14F-4D97-AF65-F5344CB8AC3E}">
        <p14:creationId xmlns:p14="http://schemas.microsoft.com/office/powerpoint/2010/main" val="3533841654"/>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5CE60-1564-3613-1110-32DDE842F691}"/>
              </a:ext>
            </a:extLst>
          </p:cNvPr>
          <p:cNvSpPr>
            <a:spLocks noGrp="1"/>
          </p:cNvSpPr>
          <p:nvPr>
            <p:ph type="title"/>
          </p:nvPr>
        </p:nvSpPr>
        <p:spPr/>
        <p:txBody>
          <a:bodyPr>
            <a:normAutofit/>
          </a:bodyPr>
          <a:lstStyle/>
          <a:p>
            <a:r>
              <a:rPr lang="en-US"/>
              <a:t>Vicarious Resilience: How?</a:t>
            </a:r>
          </a:p>
        </p:txBody>
      </p:sp>
      <p:sp>
        <p:nvSpPr>
          <p:cNvPr id="4" name="Freeform: Shape 3">
            <a:extLst>
              <a:ext uri="{FF2B5EF4-FFF2-40B4-BE49-F238E27FC236}">
                <a16:creationId xmlns:a16="http://schemas.microsoft.com/office/drawing/2014/main" id="{DCC2A71F-69A6-FBF7-FDD0-6406EA147261}"/>
              </a:ext>
            </a:extLst>
          </p:cNvPr>
          <p:cNvSpPr/>
          <p:nvPr/>
        </p:nvSpPr>
        <p:spPr>
          <a:xfrm>
            <a:off x="2941320" y="1671799"/>
            <a:ext cx="8412480" cy="590660"/>
          </a:xfrm>
          <a:custGeom>
            <a:avLst/>
            <a:gdLst>
              <a:gd name="connsiteX0" fmla="*/ 0 w 8412480"/>
              <a:gd name="connsiteY0" fmla="*/ 0 h 590660"/>
              <a:gd name="connsiteX1" fmla="*/ 8412480 w 8412480"/>
              <a:gd name="connsiteY1" fmla="*/ 0 h 590660"/>
              <a:gd name="connsiteX2" fmla="*/ 8412480 w 8412480"/>
              <a:gd name="connsiteY2" fmla="*/ 590660 h 590660"/>
              <a:gd name="connsiteX3" fmla="*/ 0 w 8412480"/>
              <a:gd name="connsiteY3" fmla="*/ 590660 h 590660"/>
              <a:gd name="connsiteX4" fmla="*/ 0 w 8412480"/>
              <a:gd name="connsiteY4" fmla="*/ 0 h 590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2480" h="590660">
                <a:moveTo>
                  <a:pt x="0" y="0"/>
                </a:moveTo>
                <a:lnTo>
                  <a:pt x="8412480" y="0"/>
                </a:lnTo>
                <a:lnTo>
                  <a:pt x="8412480" y="590660"/>
                </a:lnTo>
                <a:lnTo>
                  <a:pt x="0" y="590660"/>
                </a:lnTo>
                <a:lnTo>
                  <a:pt x="0" y="0"/>
                </a:lnTo>
                <a:close/>
              </a:path>
            </a:pathLst>
          </a:cu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63225" tIns="150028" rIns="163225" bIns="150028" numCol="1" spcCol="1270" anchor="ctr" anchorCtr="0">
            <a:noAutofit/>
          </a:bodyPr>
          <a:lstStyle/>
          <a:p>
            <a:pPr marL="0" lvl="0" indent="0" algn="l" defTabSz="1066800">
              <a:lnSpc>
                <a:spcPct val="90000"/>
              </a:lnSpc>
              <a:spcBef>
                <a:spcPct val="0"/>
              </a:spcBef>
              <a:spcAft>
                <a:spcPct val="35000"/>
              </a:spcAft>
              <a:buNone/>
            </a:pPr>
            <a:r>
              <a:rPr lang="en-US" sz="2400" kern="1200" dirty="0"/>
              <a:t>Look for the successes, no matter how small.  </a:t>
            </a:r>
          </a:p>
        </p:txBody>
      </p:sp>
      <p:sp>
        <p:nvSpPr>
          <p:cNvPr id="6" name="Freeform: Shape 5">
            <a:extLst>
              <a:ext uri="{FF2B5EF4-FFF2-40B4-BE49-F238E27FC236}">
                <a16:creationId xmlns:a16="http://schemas.microsoft.com/office/drawing/2014/main" id="{9FA504AA-AE83-61D6-FDDB-674051133565}"/>
              </a:ext>
            </a:extLst>
          </p:cNvPr>
          <p:cNvSpPr/>
          <p:nvPr/>
        </p:nvSpPr>
        <p:spPr>
          <a:xfrm>
            <a:off x="838200" y="1671799"/>
            <a:ext cx="2103120" cy="590660"/>
          </a:xfrm>
          <a:custGeom>
            <a:avLst/>
            <a:gdLst>
              <a:gd name="connsiteX0" fmla="*/ 0 w 2103120"/>
              <a:gd name="connsiteY0" fmla="*/ 0 h 590660"/>
              <a:gd name="connsiteX1" fmla="*/ 2103120 w 2103120"/>
              <a:gd name="connsiteY1" fmla="*/ 0 h 590660"/>
              <a:gd name="connsiteX2" fmla="*/ 2103120 w 2103120"/>
              <a:gd name="connsiteY2" fmla="*/ 590660 h 590660"/>
              <a:gd name="connsiteX3" fmla="*/ 0 w 2103120"/>
              <a:gd name="connsiteY3" fmla="*/ 590660 h 590660"/>
              <a:gd name="connsiteX4" fmla="*/ 0 w 2103120"/>
              <a:gd name="connsiteY4" fmla="*/ 0 h 590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3120" h="590660">
                <a:moveTo>
                  <a:pt x="0" y="0"/>
                </a:moveTo>
                <a:lnTo>
                  <a:pt x="2103120" y="0"/>
                </a:lnTo>
                <a:lnTo>
                  <a:pt x="2103120" y="590660"/>
                </a:lnTo>
                <a:lnTo>
                  <a:pt x="0" y="590660"/>
                </a:lnTo>
                <a:lnTo>
                  <a:pt x="0" y="0"/>
                </a:lnTo>
                <a:close/>
              </a:path>
            </a:pathLst>
          </a:custGeom>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11290" tIns="58344" rIns="111290" bIns="58344" numCol="1" spcCol="1270" anchor="ctr" anchorCtr="0">
            <a:noAutofit/>
          </a:bodyPr>
          <a:lstStyle/>
          <a:p>
            <a:pPr marL="0" lvl="0" indent="0" algn="ctr" defTabSz="1244600">
              <a:lnSpc>
                <a:spcPct val="90000"/>
              </a:lnSpc>
              <a:spcBef>
                <a:spcPct val="0"/>
              </a:spcBef>
              <a:spcAft>
                <a:spcPct val="35000"/>
              </a:spcAft>
              <a:buNone/>
            </a:pPr>
            <a:r>
              <a:rPr lang="en-US" sz="2800" kern="1200"/>
              <a:t>Look</a:t>
            </a:r>
          </a:p>
        </p:txBody>
      </p:sp>
      <p:sp>
        <p:nvSpPr>
          <p:cNvPr id="7" name="Freeform: Shape 6">
            <a:extLst>
              <a:ext uri="{FF2B5EF4-FFF2-40B4-BE49-F238E27FC236}">
                <a16:creationId xmlns:a16="http://schemas.microsoft.com/office/drawing/2014/main" id="{7FA81214-98D1-FA38-8B38-698213C7A522}"/>
              </a:ext>
            </a:extLst>
          </p:cNvPr>
          <p:cNvSpPr/>
          <p:nvPr/>
        </p:nvSpPr>
        <p:spPr>
          <a:xfrm>
            <a:off x="2941320" y="2297899"/>
            <a:ext cx="8412480" cy="590660"/>
          </a:xfrm>
          <a:custGeom>
            <a:avLst/>
            <a:gdLst>
              <a:gd name="connsiteX0" fmla="*/ 0 w 8412480"/>
              <a:gd name="connsiteY0" fmla="*/ 0 h 590660"/>
              <a:gd name="connsiteX1" fmla="*/ 8412480 w 8412480"/>
              <a:gd name="connsiteY1" fmla="*/ 0 h 590660"/>
              <a:gd name="connsiteX2" fmla="*/ 8412480 w 8412480"/>
              <a:gd name="connsiteY2" fmla="*/ 590660 h 590660"/>
              <a:gd name="connsiteX3" fmla="*/ 0 w 8412480"/>
              <a:gd name="connsiteY3" fmla="*/ 590660 h 590660"/>
              <a:gd name="connsiteX4" fmla="*/ 0 w 8412480"/>
              <a:gd name="connsiteY4" fmla="*/ 0 h 590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2480" h="590660">
                <a:moveTo>
                  <a:pt x="0" y="0"/>
                </a:moveTo>
                <a:lnTo>
                  <a:pt x="8412480" y="0"/>
                </a:lnTo>
                <a:lnTo>
                  <a:pt x="8412480" y="590660"/>
                </a:lnTo>
                <a:lnTo>
                  <a:pt x="0" y="590660"/>
                </a:lnTo>
                <a:lnTo>
                  <a:pt x="0" y="0"/>
                </a:lnTo>
                <a:close/>
              </a:path>
            </a:pathLst>
          </a:custGeom>
        </p:spPr>
        <p:style>
          <a:lnRef idx="1">
            <a:schemeClr val="accent3">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163225" tIns="150028" rIns="163225" bIns="150028" numCol="1" spcCol="1270" anchor="ctr" anchorCtr="0">
            <a:noAutofit/>
          </a:bodyPr>
          <a:lstStyle/>
          <a:p>
            <a:pPr marL="0" lvl="0" indent="0" algn="l" defTabSz="1066800">
              <a:lnSpc>
                <a:spcPct val="90000"/>
              </a:lnSpc>
              <a:spcBef>
                <a:spcPct val="0"/>
              </a:spcBef>
              <a:spcAft>
                <a:spcPct val="35000"/>
              </a:spcAft>
              <a:buNone/>
            </a:pPr>
            <a:r>
              <a:rPr lang="en-US" sz="2400" kern="1200"/>
              <a:t>Focus on the struggles that have been overcome in the past.  </a:t>
            </a:r>
          </a:p>
        </p:txBody>
      </p:sp>
      <p:sp>
        <p:nvSpPr>
          <p:cNvPr id="8" name="Freeform: Shape 7">
            <a:extLst>
              <a:ext uri="{FF2B5EF4-FFF2-40B4-BE49-F238E27FC236}">
                <a16:creationId xmlns:a16="http://schemas.microsoft.com/office/drawing/2014/main" id="{3247846A-32B5-2F6F-EA15-EE6385110870}"/>
              </a:ext>
            </a:extLst>
          </p:cNvPr>
          <p:cNvSpPr/>
          <p:nvPr/>
        </p:nvSpPr>
        <p:spPr>
          <a:xfrm>
            <a:off x="838200" y="2297899"/>
            <a:ext cx="2103120" cy="590660"/>
          </a:xfrm>
          <a:custGeom>
            <a:avLst/>
            <a:gdLst>
              <a:gd name="connsiteX0" fmla="*/ 0 w 2103120"/>
              <a:gd name="connsiteY0" fmla="*/ 0 h 590660"/>
              <a:gd name="connsiteX1" fmla="*/ 2103120 w 2103120"/>
              <a:gd name="connsiteY1" fmla="*/ 0 h 590660"/>
              <a:gd name="connsiteX2" fmla="*/ 2103120 w 2103120"/>
              <a:gd name="connsiteY2" fmla="*/ 590660 h 590660"/>
              <a:gd name="connsiteX3" fmla="*/ 0 w 2103120"/>
              <a:gd name="connsiteY3" fmla="*/ 590660 h 590660"/>
              <a:gd name="connsiteX4" fmla="*/ 0 w 2103120"/>
              <a:gd name="connsiteY4" fmla="*/ 0 h 590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3120" h="590660">
                <a:moveTo>
                  <a:pt x="0" y="0"/>
                </a:moveTo>
                <a:lnTo>
                  <a:pt x="2103120" y="0"/>
                </a:lnTo>
                <a:lnTo>
                  <a:pt x="2103120" y="590660"/>
                </a:lnTo>
                <a:lnTo>
                  <a:pt x="0" y="590660"/>
                </a:lnTo>
                <a:lnTo>
                  <a:pt x="0" y="0"/>
                </a:lnTo>
                <a:close/>
              </a:path>
            </a:pathLst>
          </a:custGeom>
        </p:spPr>
        <p:style>
          <a:lnRef idx="1">
            <a:schemeClr val="accent3">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11290" tIns="58344" rIns="111290" bIns="58344" numCol="1" spcCol="1270" anchor="ctr" anchorCtr="0">
            <a:noAutofit/>
          </a:bodyPr>
          <a:lstStyle/>
          <a:p>
            <a:pPr marL="0" lvl="0" indent="0" algn="ctr" defTabSz="1244600">
              <a:lnSpc>
                <a:spcPct val="90000"/>
              </a:lnSpc>
              <a:spcBef>
                <a:spcPct val="0"/>
              </a:spcBef>
              <a:spcAft>
                <a:spcPct val="35000"/>
              </a:spcAft>
              <a:buNone/>
            </a:pPr>
            <a:r>
              <a:rPr lang="en-US" sz="2800" kern="1200"/>
              <a:t>Focus on</a:t>
            </a:r>
          </a:p>
        </p:txBody>
      </p:sp>
      <p:sp>
        <p:nvSpPr>
          <p:cNvPr id="10" name="Freeform: Shape 9">
            <a:extLst>
              <a:ext uri="{FF2B5EF4-FFF2-40B4-BE49-F238E27FC236}">
                <a16:creationId xmlns:a16="http://schemas.microsoft.com/office/drawing/2014/main" id="{462C4B4E-3B95-A9A1-919F-78BB953A7D6F}"/>
              </a:ext>
            </a:extLst>
          </p:cNvPr>
          <p:cNvSpPr/>
          <p:nvPr/>
        </p:nvSpPr>
        <p:spPr>
          <a:xfrm>
            <a:off x="2941320" y="2923999"/>
            <a:ext cx="8412480" cy="590660"/>
          </a:xfrm>
          <a:custGeom>
            <a:avLst/>
            <a:gdLst>
              <a:gd name="connsiteX0" fmla="*/ 0 w 8412480"/>
              <a:gd name="connsiteY0" fmla="*/ 0 h 590660"/>
              <a:gd name="connsiteX1" fmla="*/ 8412480 w 8412480"/>
              <a:gd name="connsiteY1" fmla="*/ 0 h 590660"/>
              <a:gd name="connsiteX2" fmla="*/ 8412480 w 8412480"/>
              <a:gd name="connsiteY2" fmla="*/ 590660 h 590660"/>
              <a:gd name="connsiteX3" fmla="*/ 0 w 8412480"/>
              <a:gd name="connsiteY3" fmla="*/ 590660 h 590660"/>
              <a:gd name="connsiteX4" fmla="*/ 0 w 8412480"/>
              <a:gd name="connsiteY4" fmla="*/ 0 h 590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2480" h="590660">
                <a:moveTo>
                  <a:pt x="0" y="0"/>
                </a:moveTo>
                <a:lnTo>
                  <a:pt x="8412480" y="0"/>
                </a:lnTo>
                <a:lnTo>
                  <a:pt x="8412480" y="590660"/>
                </a:lnTo>
                <a:lnTo>
                  <a:pt x="0" y="590660"/>
                </a:lnTo>
                <a:lnTo>
                  <a:pt x="0" y="0"/>
                </a:lnTo>
                <a:close/>
              </a:path>
            </a:pathLst>
          </a:custGeom>
        </p:spPr>
        <p:style>
          <a:lnRef idx="1">
            <a:schemeClr val="accent4">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163225" tIns="150028" rIns="163225" bIns="150028"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2">
                    <a:lumMod val="25000"/>
                  </a:schemeClr>
                </a:solidFill>
              </a:rPr>
              <a:t>Identify strengths and potential.  </a:t>
            </a:r>
          </a:p>
        </p:txBody>
      </p:sp>
      <p:sp>
        <p:nvSpPr>
          <p:cNvPr id="13" name="Freeform: Shape 12">
            <a:extLst>
              <a:ext uri="{FF2B5EF4-FFF2-40B4-BE49-F238E27FC236}">
                <a16:creationId xmlns:a16="http://schemas.microsoft.com/office/drawing/2014/main" id="{1A085BFC-5C3C-51F3-82E5-D9ED74A29CEA}"/>
              </a:ext>
            </a:extLst>
          </p:cNvPr>
          <p:cNvSpPr/>
          <p:nvPr/>
        </p:nvSpPr>
        <p:spPr>
          <a:xfrm>
            <a:off x="838200" y="2923999"/>
            <a:ext cx="2103120" cy="590660"/>
          </a:xfrm>
          <a:custGeom>
            <a:avLst/>
            <a:gdLst>
              <a:gd name="connsiteX0" fmla="*/ 0 w 2103120"/>
              <a:gd name="connsiteY0" fmla="*/ 0 h 590660"/>
              <a:gd name="connsiteX1" fmla="*/ 2103120 w 2103120"/>
              <a:gd name="connsiteY1" fmla="*/ 0 h 590660"/>
              <a:gd name="connsiteX2" fmla="*/ 2103120 w 2103120"/>
              <a:gd name="connsiteY2" fmla="*/ 590660 h 590660"/>
              <a:gd name="connsiteX3" fmla="*/ 0 w 2103120"/>
              <a:gd name="connsiteY3" fmla="*/ 590660 h 590660"/>
              <a:gd name="connsiteX4" fmla="*/ 0 w 2103120"/>
              <a:gd name="connsiteY4" fmla="*/ 0 h 590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3120" h="590660">
                <a:moveTo>
                  <a:pt x="0" y="0"/>
                </a:moveTo>
                <a:lnTo>
                  <a:pt x="2103120" y="0"/>
                </a:lnTo>
                <a:lnTo>
                  <a:pt x="2103120" y="590660"/>
                </a:lnTo>
                <a:lnTo>
                  <a:pt x="0" y="590660"/>
                </a:lnTo>
                <a:lnTo>
                  <a:pt x="0" y="0"/>
                </a:lnTo>
                <a:close/>
              </a:path>
            </a:pathLst>
          </a:custGeom>
        </p:spPr>
        <p:style>
          <a:lnRef idx="1">
            <a:schemeClr val="accent4">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11290" tIns="58344" rIns="111290" bIns="58344" numCol="1" spcCol="1270" anchor="ctr" anchorCtr="0">
            <a:noAutofit/>
          </a:bodyPr>
          <a:lstStyle/>
          <a:p>
            <a:pPr marL="0" lvl="0" indent="0" algn="ctr" defTabSz="1244600">
              <a:lnSpc>
                <a:spcPct val="90000"/>
              </a:lnSpc>
              <a:spcBef>
                <a:spcPct val="0"/>
              </a:spcBef>
              <a:spcAft>
                <a:spcPct val="35000"/>
              </a:spcAft>
              <a:buNone/>
            </a:pPr>
            <a:r>
              <a:rPr lang="en-US" sz="2800" kern="1200" dirty="0"/>
              <a:t>Identify</a:t>
            </a:r>
          </a:p>
        </p:txBody>
      </p:sp>
      <p:sp>
        <p:nvSpPr>
          <p:cNvPr id="14" name="Freeform: Shape 13">
            <a:extLst>
              <a:ext uri="{FF2B5EF4-FFF2-40B4-BE49-F238E27FC236}">
                <a16:creationId xmlns:a16="http://schemas.microsoft.com/office/drawing/2014/main" id="{92B39472-53CE-85A2-7E7A-87504B847B68}"/>
              </a:ext>
            </a:extLst>
          </p:cNvPr>
          <p:cNvSpPr/>
          <p:nvPr/>
        </p:nvSpPr>
        <p:spPr>
          <a:xfrm>
            <a:off x="2941320" y="3550098"/>
            <a:ext cx="8412480" cy="590660"/>
          </a:xfrm>
          <a:custGeom>
            <a:avLst/>
            <a:gdLst>
              <a:gd name="connsiteX0" fmla="*/ 0 w 8412480"/>
              <a:gd name="connsiteY0" fmla="*/ 0 h 590660"/>
              <a:gd name="connsiteX1" fmla="*/ 8412480 w 8412480"/>
              <a:gd name="connsiteY1" fmla="*/ 0 h 590660"/>
              <a:gd name="connsiteX2" fmla="*/ 8412480 w 8412480"/>
              <a:gd name="connsiteY2" fmla="*/ 590660 h 590660"/>
              <a:gd name="connsiteX3" fmla="*/ 0 w 8412480"/>
              <a:gd name="connsiteY3" fmla="*/ 590660 h 590660"/>
              <a:gd name="connsiteX4" fmla="*/ 0 w 8412480"/>
              <a:gd name="connsiteY4" fmla="*/ 0 h 590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2480" h="590660">
                <a:moveTo>
                  <a:pt x="0" y="0"/>
                </a:moveTo>
                <a:lnTo>
                  <a:pt x="8412480" y="0"/>
                </a:lnTo>
                <a:lnTo>
                  <a:pt x="8412480" y="590660"/>
                </a:lnTo>
                <a:lnTo>
                  <a:pt x="0" y="590660"/>
                </a:lnTo>
                <a:lnTo>
                  <a:pt x="0" y="0"/>
                </a:lnTo>
                <a:close/>
              </a:path>
            </a:pathLst>
          </a:custGeom>
        </p:spPr>
        <p:style>
          <a:lnRef idx="1">
            <a:schemeClr val="accent5">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163225" tIns="150028" rIns="163225" bIns="150028" numCol="1" spcCol="1270" anchor="ctr" anchorCtr="0">
            <a:noAutofit/>
          </a:bodyPr>
          <a:lstStyle/>
          <a:p>
            <a:pPr marL="0" lvl="0" indent="0" algn="l" defTabSz="1066800">
              <a:lnSpc>
                <a:spcPct val="90000"/>
              </a:lnSpc>
              <a:spcBef>
                <a:spcPct val="0"/>
              </a:spcBef>
              <a:spcAft>
                <a:spcPct val="35000"/>
              </a:spcAft>
              <a:buNone/>
            </a:pPr>
            <a:r>
              <a:rPr lang="en-US" sz="2400" kern="1200"/>
              <a:t>Know that anything is possible and healing really does happen.  </a:t>
            </a:r>
          </a:p>
        </p:txBody>
      </p:sp>
      <p:sp>
        <p:nvSpPr>
          <p:cNvPr id="15" name="Freeform: Shape 14">
            <a:extLst>
              <a:ext uri="{FF2B5EF4-FFF2-40B4-BE49-F238E27FC236}">
                <a16:creationId xmlns:a16="http://schemas.microsoft.com/office/drawing/2014/main" id="{CA2EE4FB-2329-2B22-41D4-C9A1543C0CEC}"/>
              </a:ext>
            </a:extLst>
          </p:cNvPr>
          <p:cNvSpPr/>
          <p:nvPr/>
        </p:nvSpPr>
        <p:spPr>
          <a:xfrm>
            <a:off x="838200" y="3550098"/>
            <a:ext cx="2103120" cy="590660"/>
          </a:xfrm>
          <a:custGeom>
            <a:avLst/>
            <a:gdLst>
              <a:gd name="connsiteX0" fmla="*/ 0 w 2103120"/>
              <a:gd name="connsiteY0" fmla="*/ 0 h 590660"/>
              <a:gd name="connsiteX1" fmla="*/ 2103120 w 2103120"/>
              <a:gd name="connsiteY1" fmla="*/ 0 h 590660"/>
              <a:gd name="connsiteX2" fmla="*/ 2103120 w 2103120"/>
              <a:gd name="connsiteY2" fmla="*/ 590660 h 590660"/>
              <a:gd name="connsiteX3" fmla="*/ 0 w 2103120"/>
              <a:gd name="connsiteY3" fmla="*/ 590660 h 590660"/>
              <a:gd name="connsiteX4" fmla="*/ 0 w 2103120"/>
              <a:gd name="connsiteY4" fmla="*/ 0 h 590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3120" h="590660">
                <a:moveTo>
                  <a:pt x="0" y="0"/>
                </a:moveTo>
                <a:lnTo>
                  <a:pt x="2103120" y="0"/>
                </a:lnTo>
                <a:lnTo>
                  <a:pt x="2103120" y="590660"/>
                </a:lnTo>
                <a:lnTo>
                  <a:pt x="0" y="590660"/>
                </a:lnTo>
                <a:lnTo>
                  <a:pt x="0" y="0"/>
                </a:lnTo>
                <a:close/>
              </a:path>
            </a:pathLst>
          </a:custGeom>
        </p:spPr>
        <p:style>
          <a:lnRef idx="1">
            <a:schemeClr val="accent5">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11290" tIns="58344" rIns="111290" bIns="58344" numCol="1" spcCol="1270" anchor="ctr" anchorCtr="0">
            <a:noAutofit/>
          </a:bodyPr>
          <a:lstStyle/>
          <a:p>
            <a:pPr marL="0" lvl="0" indent="0" algn="ctr" defTabSz="1244600">
              <a:lnSpc>
                <a:spcPct val="90000"/>
              </a:lnSpc>
              <a:spcBef>
                <a:spcPct val="0"/>
              </a:spcBef>
              <a:spcAft>
                <a:spcPct val="35000"/>
              </a:spcAft>
              <a:buNone/>
            </a:pPr>
            <a:r>
              <a:rPr lang="en-US" sz="2800" kern="1200"/>
              <a:t>Know</a:t>
            </a:r>
          </a:p>
        </p:txBody>
      </p:sp>
      <p:sp>
        <p:nvSpPr>
          <p:cNvPr id="17" name="Freeform: Shape 16">
            <a:extLst>
              <a:ext uri="{FF2B5EF4-FFF2-40B4-BE49-F238E27FC236}">
                <a16:creationId xmlns:a16="http://schemas.microsoft.com/office/drawing/2014/main" id="{09DC6DA4-9397-8C33-519A-C0DFEB82DB53}"/>
              </a:ext>
            </a:extLst>
          </p:cNvPr>
          <p:cNvSpPr/>
          <p:nvPr/>
        </p:nvSpPr>
        <p:spPr>
          <a:xfrm>
            <a:off x="2941320" y="4176198"/>
            <a:ext cx="8412480" cy="590660"/>
          </a:xfrm>
          <a:custGeom>
            <a:avLst/>
            <a:gdLst>
              <a:gd name="connsiteX0" fmla="*/ 0 w 8412480"/>
              <a:gd name="connsiteY0" fmla="*/ 0 h 590660"/>
              <a:gd name="connsiteX1" fmla="*/ 8412480 w 8412480"/>
              <a:gd name="connsiteY1" fmla="*/ 0 h 590660"/>
              <a:gd name="connsiteX2" fmla="*/ 8412480 w 8412480"/>
              <a:gd name="connsiteY2" fmla="*/ 590660 h 590660"/>
              <a:gd name="connsiteX3" fmla="*/ 0 w 8412480"/>
              <a:gd name="connsiteY3" fmla="*/ 590660 h 590660"/>
              <a:gd name="connsiteX4" fmla="*/ 0 w 8412480"/>
              <a:gd name="connsiteY4" fmla="*/ 0 h 590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2480" h="590660">
                <a:moveTo>
                  <a:pt x="0" y="0"/>
                </a:moveTo>
                <a:lnTo>
                  <a:pt x="8412480" y="0"/>
                </a:lnTo>
                <a:lnTo>
                  <a:pt x="8412480" y="590660"/>
                </a:lnTo>
                <a:lnTo>
                  <a:pt x="0" y="590660"/>
                </a:lnTo>
                <a:lnTo>
                  <a:pt x="0" y="0"/>
                </a:lnTo>
                <a:close/>
              </a:path>
            </a:pathLst>
          </a:custGeom>
        </p:spPr>
        <p:style>
          <a:lnRef idx="1">
            <a:schemeClr val="accent6">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spcFirstLastPara="0" vert="horz" wrap="square" lIns="163225" tIns="150028" rIns="163225" bIns="150028" numCol="1" spcCol="1270" anchor="ctr" anchorCtr="0">
            <a:noAutofit/>
          </a:bodyPr>
          <a:lstStyle/>
          <a:p>
            <a:pPr marL="0" lvl="0" indent="0" algn="l" defTabSz="1066800">
              <a:lnSpc>
                <a:spcPct val="90000"/>
              </a:lnSpc>
              <a:spcBef>
                <a:spcPct val="0"/>
              </a:spcBef>
              <a:spcAft>
                <a:spcPct val="35000"/>
              </a:spcAft>
              <a:buNone/>
            </a:pPr>
            <a:r>
              <a:rPr lang="en-US" sz="2400" kern="1200"/>
              <a:t>Remember the greater purpose in what you do.  </a:t>
            </a:r>
          </a:p>
        </p:txBody>
      </p:sp>
      <p:sp>
        <p:nvSpPr>
          <p:cNvPr id="18" name="Freeform: Shape 17">
            <a:extLst>
              <a:ext uri="{FF2B5EF4-FFF2-40B4-BE49-F238E27FC236}">
                <a16:creationId xmlns:a16="http://schemas.microsoft.com/office/drawing/2014/main" id="{F52CB5A9-8A69-84C6-AAED-85850D1C8AAA}"/>
              </a:ext>
            </a:extLst>
          </p:cNvPr>
          <p:cNvSpPr/>
          <p:nvPr/>
        </p:nvSpPr>
        <p:spPr>
          <a:xfrm>
            <a:off x="838200" y="4176198"/>
            <a:ext cx="2103120" cy="590660"/>
          </a:xfrm>
          <a:custGeom>
            <a:avLst/>
            <a:gdLst>
              <a:gd name="connsiteX0" fmla="*/ 0 w 2103120"/>
              <a:gd name="connsiteY0" fmla="*/ 0 h 590660"/>
              <a:gd name="connsiteX1" fmla="*/ 2103120 w 2103120"/>
              <a:gd name="connsiteY1" fmla="*/ 0 h 590660"/>
              <a:gd name="connsiteX2" fmla="*/ 2103120 w 2103120"/>
              <a:gd name="connsiteY2" fmla="*/ 590660 h 590660"/>
              <a:gd name="connsiteX3" fmla="*/ 0 w 2103120"/>
              <a:gd name="connsiteY3" fmla="*/ 590660 h 590660"/>
              <a:gd name="connsiteX4" fmla="*/ 0 w 2103120"/>
              <a:gd name="connsiteY4" fmla="*/ 0 h 590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3120" h="590660">
                <a:moveTo>
                  <a:pt x="0" y="0"/>
                </a:moveTo>
                <a:lnTo>
                  <a:pt x="2103120" y="0"/>
                </a:lnTo>
                <a:lnTo>
                  <a:pt x="2103120" y="590660"/>
                </a:lnTo>
                <a:lnTo>
                  <a:pt x="0" y="590660"/>
                </a:lnTo>
                <a:lnTo>
                  <a:pt x="0" y="0"/>
                </a:lnTo>
                <a:close/>
              </a:path>
            </a:pathLst>
          </a:custGeom>
        </p:spPr>
        <p:style>
          <a:lnRef idx="1">
            <a:schemeClr val="accent6">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11290" tIns="58344" rIns="111290" bIns="58344" numCol="1" spcCol="1270" anchor="ctr" anchorCtr="0">
            <a:noAutofit/>
          </a:bodyPr>
          <a:lstStyle/>
          <a:p>
            <a:pPr marL="0" lvl="0" indent="0" algn="ctr" defTabSz="1244600">
              <a:lnSpc>
                <a:spcPct val="90000"/>
              </a:lnSpc>
              <a:spcBef>
                <a:spcPct val="0"/>
              </a:spcBef>
              <a:spcAft>
                <a:spcPct val="35000"/>
              </a:spcAft>
              <a:buNone/>
            </a:pPr>
            <a:r>
              <a:rPr lang="en-US" sz="2800" kern="1200" dirty="0"/>
              <a:t>Remember</a:t>
            </a:r>
          </a:p>
        </p:txBody>
      </p:sp>
      <p:sp>
        <p:nvSpPr>
          <p:cNvPr id="19" name="Freeform: Shape 18">
            <a:extLst>
              <a:ext uri="{FF2B5EF4-FFF2-40B4-BE49-F238E27FC236}">
                <a16:creationId xmlns:a16="http://schemas.microsoft.com/office/drawing/2014/main" id="{2E959FF0-028E-ECBB-5A53-B931E0D53D6E}"/>
              </a:ext>
            </a:extLst>
          </p:cNvPr>
          <p:cNvSpPr/>
          <p:nvPr/>
        </p:nvSpPr>
        <p:spPr>
          <a:xfrm>
            <a:off x="2941320" y="4802298"/>
            <a:ext cx="8412480" cy="590660"/>
          </a:xfrm>
          <a:custGeom>
            <a:avLst/>
            <a:gdLst>
              <a:gd name="connsiteX0" fmla="*/ 0 w 8412480"/>
              <a:gd name="connsiteY0" fmla="*/ 0 h 590660"/>
              <a:gd name="connsiteX1" fmla="*/ 8412480 w 8412480"/>
              <a:gd name="connsiteY1" fmla="*/ 0 h 590660"/>
              <a:gd name="connsiteX2" fmla="*/ 8412480 w 8412480"/>
              <a:gd name="connsiteY2" fmla="*/ 590660 h 590660"/>
              <a:gd name="connsiteX3" fmla="*/ 0 w 8412480"/>
              <a:gd name="connsiteY3" fmla="*/ 590660 h 590660"/>
              <a:gd name="connsiteX4" fmla="*/ 0 w 8412480"/>
              <a:gd name="connsiteY4" fmla="*/ 0 h 590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2480" h="590660">
                <a:moveTo>
                  <a:pt x="0" y="0"/>
                </a:moveTo>
                <a:lnTo>
                  <a:pt x="8412480" y="0"/>
                </a:lnTo>
                <a:lnTo>
                  <a:pt x="8412480" y="590660"/>
                </a:lnTo>
                <a:lnTo>
                  <a:pt x="0" y="590660"/>
                </a:lnTo>
                <a:lnTo>
                  <a:pt x="0" y="0"/>
                </a:lnTo>
                <a:close/>
              </a:path>
            </a:pathLst>
          </a:cu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63225" tIns="150028" rIns="163225" bIns="150028" numCol="1" spcCol="1270" anchor="ctr" anchorCtr="0">
            <a:noAutofit/>
          </a:bodyPr>
          <a:lstStyle/>
          <a:p>
            <a:pPr marL="0" lvl="0" indent="0" algn="l" defTabSz="1066800">
              <a:lnSpc>
                <a:spcPct val="90000"/>
              </a:lnSpc>
              <a:spcBef>
                <a:spcPct val="0"/>
              </a:spcBef>
              <a:spcAft>
                <a:spcPct val="35000"/>
              </a:spcAft>
              <a:buNone/>
            </a:pPr>
            <a:r>
              <a:rPr lang="en-US" sz="2400" kern="1200"/>
              <a:t>Incorporate success stories into everyday interactions . </a:t>
            </a:r>
          </a:p>
        </p:txBody>
      </p:sp>
      <p:sp>
        <p:nvSpPr>
          <p:cNvPr id="20" name="Freeform: Shape 19">
            <a:extLst>
              <a:ext uri="{FF2B5EF4-FFF2-40B4-BE49-F238E27FC236}">
                <a16:creationId xmlns:a16="http://schemas.microsoft.com/office/drawing/2014/main" id="{9FBB2B4A-DECC-6284-0ECD-83900A4BE55E}"/>
              </a:ext>
            </a:extLst>
          </p:cNvPr>
          <p:cNvSpPr/>
          <p:nvPr/>
        </p:nvSpPr>
        <p:spPr>
          <a:xfrm>
            <a:off x="838200" y="4802298"/>
            <a:ext cx="2103120" cy="590660"/>
          </a:xfrm>
          <a:custGeom>
            <a:avLst/>
            <a:gdLst>
              <a:gd name="connsiteX0" fmla="*/ 0 w 2103120"/>
              <a:gd name="connsiteY0" fmla="*/ 0 h 590660"/>
              <a:gd name="connsiteX1" fmla="*/ 2103120 w 2103120"/>
              <a:gd name="connsiteY1" fmla="*/ 0 h 590660"/>
              <a:gd name="connsiteX2" fmla="*/ 2103120 w 2103120"/>
              <a:gd name="connsiteY2" fmla="*/ 590660 h 590660"/>
              <a:gd name="connsiteX3" fmla="*/ 0 w 2103120"/>
              <a:gd name="connsiteY3" fmla="*/ 590660 h 590660"/>
              <a:gd name="connsiteX4" fmla="*/ 0 w 2103120"/>
              <a:gd name="connsiteY4" fmla="*/ 0 h 590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3120" h="590660">
                <a:moveTo>
                  <a:pt x="0" y="0"/>
                </a:moveTo>
                <a:lnTo>
                  <a:pt x="2103120" y="0"/>
                </a:lnTo>
                <a:lnTo>
                  <a:pt x="2103120" y="590660"/>
                </a:lnTo>
                <a:lnTo>
                  <a:pt x="0" y="590660"/>
                </a:lnTo>
                <a:lnTo>
                  <a:pt x="0" y="0"/>
                </a:lnTo>
                <a:close/>
              </a:path>
            </a:pathLst>
          </a:custGeom>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11290" tIns="58344" rIns="111290" bIns="58344" numCol="1" spcCol="1270" anchor="ctr" anchorCtr="0">
            <a:noAutofit/>
          </a:bodyPr>
          <a:lstStyle/>
          <a:p>
            <a:pPr marL="0" lvl="0" indent="0" algn="ctr" defTabSz="1244600">
              <a:lnSpc>
                <a:spcPct val="90000"/>
              </a:lnSpc>
              <a:spcBef>
                <a:spcPct val="0"/>
              </a:spcBef>
              <a:spcAft>
                <a:spcPct val="35000"/>
              </a:spcAft>
              <a:buNone/>
            </a:pPr>
            <a:r>
              <a:rPr lang="en-US" sz="2800" kern="1200"/>
              <a:t>Incorporate</a:t>
            </a:r>
          </a:p>
        </p:txBody>
      </p:sp>
      <p:sp>
        <p:nvSpPr>
          <p:cNvPr id="21" name="Freeform: Shape 20">
            <a:extLst>
              <a:ext uri="{FF2B5EF4-FFF2-40B4-BE49-F238E27FC236}">
                <a16:creationId xmlns:a16="http://schemas.microsoft.com/office/drawing/2014/main" id="{CAA9BBEF-AC22-65D9-7C3D-2AAC71462D67}"/>
              </a:ext>
            </a:extLst>
          </p:cNvPr>
          <p:cNvSpPr/>
          <p:nvPr/>
        </p:nvSpPr>
        <p:spPr>
          <a:xfrm>
            <a:off x="2941320" y="5428398"/>
            <a:ext cx="8412480" cy="590660"/>
          </a:xfrm>
          <a:custGeom>
            <a:avLst/>
            <a:gdLst>
              <a:gd name="connsiteX0" fmla="*/ 0 w 8412480"/>
              <a:gd name="connsiteY0" fmla="*/ 0 h 590660"/>
              <a:gd name="connsiteX1" fmla="*/ 8412480 w 8412480"/>
              <a:gd name="connsiteY1" fmla="*/ 0 h 590660"/>
              <a:gd name="connsiteX2" fmla="*/ 8412480 w 8412480"/>
              <a:gd name="connsiteY2" fmla="*/ 590660 h 590660"/>
              <a:gd name="connsiteX3" fmla="*/ 0 w 8412480"/>
              <a:gd name="connsiteY3" fmla="*/ 590660 h 590660"/>
              <a:gd name="connsiteX4" fmla="*/ 0 w 8412480"/>
              <a:gd name="connsiteY4" fmla="*/ 0 h 590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2480" h="590660">
                <a:moveTo>
                  <a:pt x="0" y="0"/>
                </a:moveTo>
                <a:lnTo>
                  <a:pt x="8412480" y="0"/>
                </a:lnTo>
                <a:lnTo>
                  <a:pt x="8412480" y="590660"/>
                </a:lnTo>
                <a:lnTo>
                  <a:pt x="0" y="590660"/>
                </a:lnTo>
                <a:lnTo>
                  <a:pt x="0" y="0"/>
                </a:lnTo>
                <a:close/>
              </a:path>
            </a:pathLst>
          </a:custGeom>
        </p:spPr>
        <p:style>
          <a:lnRef idx="1">
            <a:schemeClr val="accent3">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163225" tIns="150028" rIns="163225" bIns="150028" numCol="1" spcCol="1270" anchor="ctr" anchorCtr="0">
            <a:noAutofit/>
          </a:bodyPr>
          <a:lstStyle/>
          <a:p>
            <a:pPr marL="0" lvl="0" indent="0" algn="l" defTabSz="1066800">
              <a:lnSpc>
                <a:spcPct val="90000"/>
              </a:lnSpc>
              <a:spcBef>
                <a:spcPct val="0"/>
              </a:spcBef>
              <a:spcAft>
                <a:spcPct val="35000"/>
              </a:spcAft>
              <a:buNone/>
            </a:pPr>
            <a:r>
              <a:rPr lang="en-US" sz="2400" kern="1200"/>
              <a:t>Connect a specific example to the idea of vicarious resilience.</a:t>
            </a:r>
          </a:p>
        </p:txBody>
      </p:sp>
      <p:sp>
        <p:nvSpPr>
          <p:cNvPr id="22" name="Freeform: Shape 21">
            <a:extLst>
              <a:ext uri="{FF2B5EF4-FFF2-40B4-BE49-F238E27FC236}">
                <a16:creationId xmlns:a16="http://schemas.microsoft.com/office/drawing/2014/main" id="{1B469DEE-7381-64B0-B30E-717D25ABA1EC}"/>
              </a:ext>
            </a:extLst>
          </p:cNvPr>
          <p:cNvSpPr/>
          <p:nvPr/>
        </p:nvSpPr>
        <p:spPr>
          <a:xfrm>
            <a:off x="838200" y="5428398"/>
            <a:ext cx="2103120" cy="590660"/>
          </a:xfrm>
          <a:custGeom>
            <a:avLst/>
            <a:gdLst>
              <a:gd name="connsiteX0" fmla="*/ 0 w 2103120"/>
              <a:gd name="connsiteY0" fmla="*/ 0 h 590660"/>
              <a:gd name="connsiteX1" fmla="*/ 2103120 w 2103120"/>
              <a:gd name="connsiteY1" fmla="*/ 0 h 590660"/>
              <a:gd name="connsiteX2" fmla="*/ 2103120 w 2103120"/>
              <a:gd name="connsiteY2" fmla="*/ 590660 h 590660"/>
              <a:gd name="connsiteX3" fmla="*/ 0 w 2103120"/>
              <a:gd name="connsiteY3" fmla="*/ 590660 h 590660"/>
              <a:gd name="connsiteX4" fmla="*/ 0 w 2103120"/>
              <a:gd name="connsiteY4" fmla="*/ 0 h 590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3120" h="590660">
                <a:moveTo>
                  <a:pt x="0" y="0"/>
                </a:moveTo>
                <a:lnTo>
                  <a:pt x="2103120" y="0"/>
                </a:lnTo>
                <a:lnTo>
                  <a:pt x="2103120" y="590660"/>
                </a:lnTo>
                <a:lnTo>
                  <a:pt x="0" y="590660"/>
                </a:lnTo>
                <a:lnTo>
                  <a:pt x="0" y="0"/>
                </a:lnTo>
                <a:close/>
              </a:path>
            </a:pathLst>
          </a:custGeom>
        </p:spPr>
        <p:style>
          <a:lnRef idx="1">
            <a:schemeClr val="accent3">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11290" tIns="58344" rIns="111290" bIns="58344" numCol="1" spcCol="1270" anchor="ctr" anchorCtr="0">
            <a:noAutofit/>
          </a:bodyPr>
          <a:lstStyle/>
          <a:p>
            <a:pPr marL="0" lvl="0" indent="0" algn="ctr" defTabSz="1244600">
              <a:lnSpc>
                <a:spcPct val="90000"/>
              </a:lnSpc>
              <a:spcBef>
                <a:spcPct val="0"/>
              </a:spcBef>
              <a:spcAft>
                <a:spcPct val="35000"/>
              </a:spcAft>
              <a:buNone/>
            </a:pPr>
            <a:r>
              <a:rPr lang="en-US" sz="2800" kern="1200"/>
              <a:t>Connect</a:t>
            </a:r>
          </a:p>
        </p:txBody>
      </p:sp>
    </p:spTree>
    <p:extLst>
      <p:ext uri="{BB962C8B-B14F-4D97-AF65-F5344CB8AC3E}">
        <p14:creationId xmlns:p14="http://schemas.microsoft.com/office/powerpoint/2010/main" val="351900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right)">
                                      <p:cBhvr>
                                        <p:cTn id="15" dur="500"/>
                                        <p:tgtEl>
                                          <p:spTgt spid="8"/>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right)">
                                      <p:cBhvr>
                                        <p:cTn id="31" dur="500"/>
                                        <p:tgtEl>
                                          <p:spTgt spid="15"/>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righ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up)">
                                      <p:cBhvr>
                                        <p:cTn id="47" dur="500"/>
                                        <p:tgtEl>
                                          <p:spTgt spid="20"/>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up)">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50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wipe(left)">
                                      <p:cBhvr>
                                        <p:cTn id="5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10" grpId="0" animBg="1"/>
      <p:bldP spid="13" grpId="0" animBg="1"/>
      <p:bldP spid="14" grpId="0" animBg="1"/>
      <p:bldP spid="15" grpId="0" animBg="1"/>
      <p:bldP spid="17" grpId="0" animBg="1"/>
      <p:bldP spid="18" grpId="0" animBg="1"/>
      <p:bldP spid="19" grpId="0" animBg="1"/>
      <p:bldP spid="20" grpId="0" animBg="1"/>
      <p:bldP spid="2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5" name="Rectangle 2"/>
          <p:cNvSpPr>
            <a:spLocks noGrp="1" noChangeArrowheads="1"/>
          </p:cNvSpPr>
          <p:nvPr>
            <p:ph type="title"/>
          </p:nvPr>
        </p:nvSpPr>
        <p:spPr/>
        <p:txBody>
          <a:bodyPr vert="horz" lIns="91440" tIns="45720" rIns="91440" bIns="45720" rtlCol="0" anchor="b">
            <a:normAutofit/>
          </a:bodyPr>
          <a:lstStyle/>
          <a:p>
            <a:pPr lvl="0"/>
            <a:r>
              <a:rPr lang="en-US" dirty="0"/>
              <a:t>Holding onto Hope: Exercise:</a:t>
            </a:r>
          </a:p>
        </p:txBody>
      </p:sp>
      <p:sp>
        <p:nvSpPr>
          <p:cNvPr id="4" name="Text Placeholder 3">
            <a:extLst>
              <a:ext uri="{FF2B5EF4-FFF2-40B4-BE49-F238E27FC236}">
                <a16:creationId xmlns:a16="http://schemas.microsoft.com/office/drawing/2014/main" id="{36EB08A3-B571-7CF5-3321-5D07D38AA052}"/>
              </a:ext>
            </a:extLst>
          </p:cNvPr>
          <p:cNvSpPr>
            <a:spLocks noGrp="1"/>
          </p:cNvSpPr>
          <p:nvPr>
            <p:ph type="body" idx="1"/>
          </p:nvPr>
        </p:nvSpPr>
        <p:spPr/>
        <p:txBody>
          <a:bodyPr/>
          <a:lstStyle/>
          <a:p>
            <a:r>
              <a:rPr lang="en-US" dirty="0"/>
              <a:t>3 ways in which you are positively impacted by the work you do - What benefits?</a:t>
            </a:r>
          </a:p>
        </p:txBody>
      </p:sp>
      <p:pic>
        <p:nvPicPr>
          <p:cNvPr id="2" name="Picture 1">
            <a:extLst>
              <a:ext uri="{FF2B5EF4-FFF2-40B4-BE49-F238E27FC236}">
                <a16:creationId xmlns:a16="http://schemas.microsoft.com/office/drawing/2014/main" id="{F45B3FA2-751B-598F-EB3F-79B2295CF0B0}"/>
              </a:ext>
            </a:extLst>
          </p:cNvPr>
          <p:cNvPicPr>
            <a:picLocks noChangeAspect="1"/>
          </p:cNvPicPr>
          <p:nvPr/>
        </p:nvPicPr>
        <p:blipFill>
          <a:blip r:embed="rId3"/>
          <a:stretch>
            <a:fillRect/>
          </a:stretch>
        </p:blipFill>
        <p:spPr>
          <a:xfrm>
            <a:off x="6817112" y="241145"/>
            <a:ext cx="5042442" cy="30647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49560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a:xfrm>
            <a:off x="838200" y="365125"/>
            <a:ext cx="10515600" cy="1325563"/>
          </a:xfrm>
        </p:spPr>
        <p:txBody>
          <a:bodyPr anchor="b">
            <a:normAutofit/>
          </a:bodyPr>
          <a:lstStyle/>
          <a:p>
            <a:r>
              <a:rPr lang="en-US" dirty="0"/>
              <a:t>Anticipating VT and Build In Protection </a:t>
            </a:r>
          </a:p>
        </p:txBody>
      </p:sp>
      <p:sp>
        <p:nvSpPr>
          <p:cNvPr id="35844" name="Rectangle 3"/>
          <p:cNvSpPr>
            <a:spLocks noGrp="1" noChangeArrowheads="1"/>
          </p:cNvSpPr>
          <p:nvPr>
            <p:ph idx="1"/>
          </p:nvPr>
        </p:nvSpPr>
        <p:spPr>
          <a:xfrm>
            <a:off x="838200" y="1825625"/>
            <a:ext cx="10515600" cy="4128366"/>
          </a:xfrm>
        </p:spPr>
        <p:txBody>
          <a:bodyPr>
            <a:normAutofit/>
          </a:bodyPr>
          <a:lstStyle/>
          <a:p>
            <a:r>
              <a:rPr lang="en-US" b="1" dirty="0">
                <a:solidFill>
                  <a:srgbClr val="F05B78"/>
                </a:solidFill>
              </a:rPr>
              <a:t>Awareness</a:t>
            </a:r>
            <a:endParaRPr lang="en-US" sz="3200" b="1" dirty="0">
              <a:solidFill>
                <a:srgbClr val="F05B78"/>
              </a:solidFill>
            </a:endParaRPr>
          </a:p>
          <a:p>
            <a:pPr lvl="1"/>
            <a:r>
              <a:rPr lang="en-US" dirty="0"/>
              <a:t>Be attuned to one’s needs, limits, emotions, resources.</a:t>
            </a:r>
          </a:p>
          <a:p>
            <a:pPr lvl="1"/>
            <a:r>
              <a:rPr lang="en-US" dirty="0"/>
              <a:t>Heed all sources of information—thoughts, feelings,  bodily signs, intuition.</a:t>
            </a:r>
          </a:p>
          <a:p>
            <a:pPr lvl="1"/>
            <a:r>
              <a:rPr lang="en-US" dirty="0"/>
              <a:t>Practice mindfulness and acceptance.</a:t>
            </a:r>
          </a:p>
          <a:p>
            <a:r>
              <a:rPr lang="en-US" b="1" dirty="0">
                <a:solidFill>
                  <a:srgbClr val="F05B78"/>
                </a:solidFill>
              </a:rPr>
              <a:t>Balance</a:t>
            </a:r>
            <a:r>
              <a:rPr lang="en-US" sz="3200" dirty="0"/>
              <a:t> </a:t>
            </a:r>
          </a:p>
          <a:p>
            <a:pPr lvl="1"/>
            <a:r>
              <a:rPr lang="en-US" dirty="0"/>
              <a:t>Among work, play, and rest</a:t>
            </a:r>
          </a:p>
          <a:p>
            <a:r>
              <a:rPr lang="en-US" b="1" dirty="0">
                <a:solidFill>
                  <a:srgbClr val="F05B78"/>
                </a:solidFill>
              </a:rPr>
              <a:t>Connection</a:t>
            </a:r>
            <a:endParaRPr lang="en-US" sz="3200" b="1" dirty="0">
              <a:solidFill>
                <a:srgbClr val="F05B78"/>
              </a:solidFill>
            </a:endParaRPr>
          </a:p>
          <a:p>
            <a:pPr lvl="1"/>
            <a:r>
              <a:rPr lang="en-US" dirty="0"/>
              <a:t>To oneself, to others, and to something larger</a:t>
            </a:r>
          </a:p>
        </p:txBody>
      </p:sp>
      <p:sp>
        <p:nvSpPr>
          <p:cNvPr id="35842" name="Slide Number Placeholder 3"/>
          <p:cNvSpPr>
            <a:spLocks noGrp="1"/>
          </p:cNvSpPr>
          <p:nvPr>
            <p:ph type="sldNum" sz="quarter" idx="12"/>
          </p:nvPr>
        </p:nvSpPr>
        <p:spPr/>
        <p:txBody>
          <a:bodyPr>
            <a:normAutofit fontScale="25000" lnSpcReduction="20000"/>
          </a:bodyPr>
          <a:lstStyle/>
          <a:p>
            <a:fld id="{7B47A029-9602-463E-902C-1759262561BF}" type="slidenum">
              <a:rPr lang="en-US"/>
              <a:pPr/>
              <a:t>14</a:t>
            </a:fld>
            <a:endParaRPr lang="en-US"/>
          </a:p>
        </p:txBody>
      </p:sp>
    </p:spTree>
    <p:extLst>
      <p:ext uri="{BB962C8B-B14F-4D97-AF65-F5344CB8AC3E}">
        <p14:creationId xmlns:p14="http://schemas.microsoft.com/office/powerpoint/2010/main" val="42743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25779" b="17875"/>
          <a:stretch/>
        </p:blipFill>
        <p:spPr>
          <a:xfrm>
            <a:off x="6535882" y="186490"/>
            <a:ext cx="5406736" cy="3046495"/>
          </a:xfrm>
          <a:prstGeom prst="rect">
            <a:avLst/>
          </a:prstGeom>
          <a:ln>
            <a:noFill/>
          </a:ln>
          <a:effectLst>
            <a:outerShdw blurRad="292100" dist="139700" dir="2700000" algn="tl" rotWithShape="0">
              <a:srgbClr val="333333">
                <a:alpha val="65000"/>
              </a:srgbClr>
            </a:outerShdw>
          </a:effectLst>
        </p:spPr>
      </p:pic>
      <p:sp>
        <p:nvSpPr>
          <p:cNvPr id="4098" name="Rectangle 1"/>
          <p:cNvSpPr>
            <a:spLocks noGrp="1" noChangeArrowheads="1"/>
          </p:cNvSpPr>
          <p:nvPr>
            <p:ph type="title"/>
          </p:nvPr>
        </p:nvSpPr>
        <p:spPr/>
        <p:txBody>
          <a:bodyPr>
            <a:normAutofit/>
          </a:bodyPr>
          <a:lstStyle/>
          <a:p>
            <a:r>
              <a:rPr lang="en-US" altLang="en-US" sz="5400" dirty="0"/>
              <a:t>Addressing VT:</a:t>
            </a:r>
            <a:br>
              <a:rPr lang="en-US" altLang="en-US" sz="5400" dirty="0"/>
            </a:br>
            <a:r>
              <a:rPr lang="en-US" altLang="en-US" sz="5400" dirty="0"/>
              <a:t>Value of Self Care</a:t>
            </a:r>
          </a:p>
        </p:txBody>
      </p:sp>
      <p:sp>
        <p:nvSpPr>
          <p:cNvPr id="3075" name="Rectangle 2"/>
          <p:cNvSpPr>
            <a:spLocks noGrp="1" noChangeArrowheads="1"/>
          </p:cNvSpPr>
          <p:nvPr>
            <p:ph type="body" idx="1"/>
          </p:nvPr>
        </p:nvSpPr>
        <p:spPr/>
        <p:txBody>
          <a:bodyPr>
            <a:normAutofit/>
          </a:bodyPr>
          <a:lstStyle/>
          <a:p>
            <a:r>
              <a:rPr lang="en-US" altLang="en-US" dirty="0"/>
              <a:t>“We do not learn from experience; we learn from reflecting on experience.”</a:t>
            </a:r>
          </a:p>
          <a:p>
            <a:pPr algn="r"/>
            <a:r>
              <a:rPr lang="en-US" altLang="en-US" dirty="0"/>
              <a:t>~ John Dewey</a:t>
            </a:r>
          </a:p>
        </p:txBody>
      </p:sp>
    </p:spTree>
    <p:extLst>
      <p:ext uri="{BB962C8B-B14F-4D97-AF65-F5344CB8AC3E}">
        <p14:creationId xmlns:p14="http://schemas.microsoft.com/office/powerpoint/2010/main" val="2975468733"/>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84813-1B0A-4E2E-8D20-66DF888D37A8}"/>
              </a:ext>
            </a:extLst>
          </p:cNvPr>
          <p:cNvSpPr>
            <a:spLocks noGrp="1"/>
          </p:cNvSpPr>
          <p:nvPr>
            <p:ph type="title"/>
          </p:nvPr>
        </p:nvSpPr>
        <p:spPr>
          <a:xfrm>
            <a:off x="838200" y="365125"/>
            <a:ext cx="10515600" cy="1325563"/>
          </a:xfrm>
        </p:spPr>
        <p:txBody>
          <a:bodyPr anchor="b">
            <a:normAutofit/>
          </a:bodyPr>
          <a:lstStyle/>
          <a:p>
            <a:r>
              <a:rPr lang="en-US" dirty="0"/>
              <a:t>Defining Self-Care</a:t>
            </a:r>
          </a:p>
        </p:txBody>
      </p:sp>
      <p:sp>
        <p:nvSpPr>
          <p:cNvPr id="17" name="Content Placeholder 16">
            <a:extLst>
              <a:ext uri="{FF2B5EF4-FFF2-40B4-BE49-F238E27FC236}">
                <a16:creationId xmlns:a16="http://schemas.microsoft.com/office/drawing/2014/main" id="{5C5F4B85-8DEA-3B94-A95E-1EC312E55B53}"/>
              </a:ext>
            </a:extLst>
          </p:cNvPr>
          <p:cNvSpPr>
            <a:spLocks noGrp="1"/>
          </p:cNvSpPr>
          <p:nvPr>
            <p:ph idx="1"/>
          </p:nvPr>
        </p:nvSpPr>
        <p:spPr>
          <a:xfrm>
            <a:off x="838200" y="1825625"/>
            <a:ext cx="10515600" cy="3579855"/>
          </a:xfrm>
        </p:spPr>
        <p:txBody>
          <a:bodyPr>
            <a:normAutofit/>
          </a:bodyPr>
          <a:lstStyle/>
          <a:p>
            <a:r>
              <a:rPr lang="en-US" dirty="0"/>
              <a:t>There is agreement that self-care is important and that we should prioritize it. </a:t>
            </a:r>
          </a:p>
          <a:p>
            <a:r>
              <a:rPr lang="en-US" dirty="0"/>
              <a:t>In general, self-care is an essential practice to nurture and care for our physical and psychological wellness, and behavioral health care providers should assess their personal tools for wellness.</a:t>
            </a:r>
          </a:p>
        </p:txBody>
      </p:sp>
    </p:spTree>
    <p:extLst>
      <p:ext uri="{BB962C8B-B14F-4D97-AF65-F5344CB8AC3E}">
        <p14:creationId xmlns:p14="http://schemas.microsoft.com/office/powerpoint/2010/main" val="2448222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C25D48E-D8DD-1AFA-6339-59D4B5E36A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4FC5DA-C738-42C0-1AB3-0B4F5899D326}"/>
              </a:ext>
            </a:extLst>
          </p:cNvPr>
          <p:cNvSpPr>
            <a:spLocks noGrp="1"/>
          </p:cNvSpPr>
          <p:nvPr>
            <p:ph type="title"/>
          </p:nvPr>
        </p:nvSpPr>
        <p:spPr>
          <a:xfrm>
            <a:off x="838200" y="365125"/>
            <a:ext cx="10515600" cy="1325563"/>
          </a:xfrm>
        </p:spPr>
        <p:txBody>
          <a:bodyPr anchor="b">
            <a:normAutofit/>
          </a:bodyPr>
          <a:lstStyle/>
          <a:p>
            <a:r>
              <a:rPr lang="en-US" dirty="0"/>
              <a:t>6 Benefits Of Self Care</a:t>
            </a:r>
          </a:p>
        </p:txBody>
      </p:sp>
      <p:sp>
        <p:nvSpPr>
          <p:cNvPr id="17" name="Content Placeholder 16">
            <a:extLst>
              <a:ext uri="{FF2B5EF4-FFF2-40B4-BE49-F238E27FC236}">
                <a16:creationId xmlns:a16="http://schemas.microsoft.com/office/drawing/2014/main" id="{737F580B-BAD9-F4AE-B240-A5388ED157E1}"/>
              </a:ext>
            </a:extLst>
          </p:cNvPr>
          <p:cNvSpPr>
            <a:spLocks noGrp="1"/>
          </p:cNvSpPr>
          <p:nvPr>
            <p:ph idx="1"/>
          </p:nvPr>
        </p:nvSpPr>
        <p:spPr>
          <a:xfrm>
            <a:off x="838200" y="1825625"/>
            <a:ext cx="10515600" cy="3579855"/>
          </a:xfrm>
        </p:spPr>
        <p:txBody>
          <a:bodyPr>
            <a:normAutofit/>
          </a:bodyPr>
          <a:lstStyle/>
          <a:p>
            <a:r>
              <a:rPr lang="en-US"/>
              <a:t>Better productivity. </a:t>
            </a:r>
          </a:p>
          <a:p>
            <a:r>
              <a:rPr lang="en-US"/>
              <a:t>Improved resistance to disease. </a:t>
            </a:r>
          </a:p>
          <a:p>
            <a:r>
              <a:rPr lang="en-US"/>
              <a:t>Better physical health. </a:t>
            </a:r>
          </a:p>
          <a:p>
            <a:r>
              <a:rPr lang="en-US"/>
              <a:t>Enhanced self-esteem. </a:t>
            </a:r>
          </a:p>
          <a:p>
            <a:r>
              <a:rPr lang="en-US"/>
              <a:t>Increased self-knowledge. </a:t>
            </a:r>
          </a:p>
          <a:p>
            <a:r>
              <a:rPr lang="en-US"/>
              <a:t>More to give. </a:t>
            </a:r>
          </a:p>
          <a:p>
            <a:endParaRPr lang="en-US" dirty="0"/>
          </a:p>
        </p:txBody>
      </p:sp>
    </p:spTree>
    <p:extLst>
      <p:ext uri="{BB962C8B-B14F-4D97-AF65-F5344CB8AC3E}">
        <p14:creationId xmlns:p14="http://schemas.microsoft.com/office/powerpoint/2010/main" val="41944204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5D083-33A5-3C42-B98D-5F07796E1323}"/>
              </a:ext>
            </a:extLst>
          </p:cNvPr>
          <p:cNvSpPr>
            <a:spLocks noGrp="1"/>
          </p:cNvSpPr>
          <p:nvPr>
            <p:ph type="title"/>
          </p:nvPr>
        </p:nvSpPr>
        <p:spPr>
          <a:xfrm>
            <a:off x="838200" y="365125"/>
            <a:ext cx="10515600" cy="1325563"/>
          </a:xfrm>
        </p:spPr>
        <p:txBody>
          <a:bodyPr anchor="b">
            <a:normAutofit/>
          </a:bodyPr>
          <a:lstStyle/>
          <a:p>
            <a:r>
              <a:rPr lang="en-US" dirty="0"/>
              <a:t>What Self-Care Isn’t </a:t>
            </a:r>
          </a:p>
        </p:txBody>
      </p:sp>
      <p:sp>
        <p:nvSpPr>
          <p:cNvPr id="17" name="Content Placeholder 16">
            <a:extLst>
              <a:ext uri="{FF2B5EF4-FFF2-40B4-BE49-F238E27FC236}">
                <a16:creationId xmlns:a16="http://schemas.microsoft.com/office/drawing/2014/main" id="{114C09B9-0090-98C9-FF98-3A47DB73E80A}"/>
              </a:ext>
            </a:extLst>
          </p:cNvPr>
          <p:cNvSpPr>
            <a:spLocks noGrp="1"/>
          </p:cNvSpPr>
          <p:nvPr>
            <p:ph idx="1"/>
          </p:nvPr>
        </p:nvSpPr>
        <p:spPr>
          <a:xfrm>
            <a:off x="838200" y="1825625"/>
            <a:ext cx="10515600" cy="3579855"/>
          </a:xfrm>
        </p:spPr>
        <p:txBody>
          <a:bodyPr>
            <a:normAutofit/>
          </a:bodyPr>
          <a:lstStyle/>
          <a:p>
            <a:r>
              <a:rPr lang="en-US" dirty="0"/>
              <a:t>Being selfish</a:t>
            </a:r>
          </a:p>
          <a:p>
            <a:r>
              <a:rPr lang="en-US" dirty="0"/>
              <a:t>Actions that deplete us</a:t>
            </a:r>
          </a:p>
          <a:p>
            <a:r>
              <a:rPr lang="en-US" dirty="0"/>
              <a:t>Adding more tasks to you to do list</a:t>
            </a:r>
          </a:p>
          <a:p>
            <a:r>
              <a:rPr lang="en-US" dirty="0"/>
              <a:t>An emergency burn-out prevention plan</a:t>
            </a:r>
          </a:p>
          <a:p>
            <a:r>
              <a:rPr lang="en-US" dirty="0"/>
              <a:t>A New Year’s resolution</a:t>
            </a:r>
          </a:p>
          <a:p>
            <a:r>
              <a:rPr lang="en-US" dirty="0"/>
              <a:t>A quick fix</a:t>
            </a:r>
          </a:p>
          <a:p>
            <a:endParaRPr lang="en-US" dirty="0"/>
          </a:p>
        </p:txBody>
      </p:sp>
    </p:spTree>
    <p:extLst>
      <p:ext uri="{BB962C8B-B14F-4D97-AF65-F5344CB8AC3E}">
        <p14:creationId xmlns:p14="http://schemas.microsoft.com/office/powerpoint/2010/main" val="893400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AA28A-94AA-234E-ACD5-2B3CCE09EE52}"/>
              </a:ext>
            </a:extLst>
          </p:cNvPr>
          <p:cNvSpPr>
            <a:spLocks noGrp="1"/>
          </p:cNvSpPr>
          <p:nvPr>
            <p:ph type="title"/>
          </p:nvPr>
        </p:nvSpPr>
        <p:spPr>
          <a:xfrm>
            <a:off x="838200" y="365125"/>
            <a:ext cx="10515600" cy="1325563"/>
          </a:xfrm>
        </p:spPr>
        <p:txBody>
          <a:bodyPr anchor="b">
            <a:normAutofit/>
          </a:bodyPr>
          <a:lstStyle/>
          <a:p>
            <a:r>
              <a:rPr lang="en-US" dirty="0"/>
              <a:t>Signs You Need To Focus On Self-Care</a:t>
            </a:r>
          </a:p>
        </p:txBody>
      </p:sp>
      <p:sp>
        <p:nvSpPr>
          <p:cNvPr id="19" name="Content Placeholder 18">
            <a:extLst>
              <a:ext uri="{FF2B5EF4-FFF2-40B4-BE49-F238E27FC236}">
                <a16:creationId xmlns:a16="http://schemas.microsoft.com/office/drawing/2014/main" id="{3F2DF083-4974-420B-7E6A-3BDB7A791DBC}"/>
              </a:ext>
            </a:extLst>
          </p:cNvPr>
          <p:cNvSpPr>
            <a:spLocks noGrp="1"/>
          </p:cNvSpPr>
          <p:nvPr>
            <p:ph idx="1"/>
          </p:nvPr>
        </p:nvSpPr>
        <p:spPr>
          <a:xfrm>
            <a:off x="838200" y="1825625"/>
            <a:ext cx="10515600" cy="3579855"/>
          </a:xfrm>
        </p:spPr>
        <p:txBody>
          <a:bodyPr>
            <a:normAutofit/>
          </a:bodyPr>
          <a:lstStyle/>
          <a:p>
            <a:r>
              <a:rPr lang="en-US" dirty="0"/>
              <a:t>Increased anxiety</a:t>
            </a:r>
          </a:p>
          <a:p>
            <a:r>
              <a:rPr lang="en-US" dirty="0"/>
              <a:t>Decreased patience</a:t>
            </a:r>
          </a:p>
          <a:p>
            <a:r>
              <a:rPr lang="en-US" dirty="0"/>
              <a:t>Difficulty relaxing</a:t>
            </a:r>
          </a:p>
          <a:p>
            <a:r>
              <a:rPr lang="en-US" dirty="0"/>
              <a:t>Changes in memory and focus</a:t>
            </a:r>
          </a:p>
          <a:p>
            <a:r>
              <a:rPr lang="en-US" dirty="0"/>
              <a:t>Feeling more irritable/cynical </a:t>
            </a:r>
          </a:p>
          <a:p>
            <a:r>
              <a:rPr lang="en-US" dirty="0"/>
              <a:t>Human being vs. human doing</a:t>
            </a:r>
          </a:p>
          <a:p>
            <a:r>
              <a:rPr lang="en-US" dirty="0"/>
              <a:t>Experiencing less fulfillment at work</a:t>
            </a:r>
          </a:p>
          <a:p>
            <a:endParaRPr lang="en-US" dirty="0"/>
          </a:p>
        </p:txBody>
      </p:sp>
    </p:spTree>
    <p:extLst>
      <p:ext uri="{BB962C8B-B14F-4D97-AF65-F5344CB8AC3E}">
        <p14:creationId xmlns:p14="http://schemas.microsoft.com/office/powerpoint/2010/main" val="3260659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613" name="Picture 68612">
            <a:extLst>
              <a:ext uri="{FF2B5EF4-FFF2-40B4-BE49-F238E27FC236}">
                <a16:creationId xmlns:a16="http://schemas.microsoft.com/office/drawing/2014/main" id="{2D7A553E-6ADC-4CC9-908E-CF14CA5F8A7F}"/>
              </a:ext>
            </a:extLst>
          </p:cNvPr>
          <p:cNvPicPr>
            <a:picLocks noChangeAspect="1"/>
          </p:cNvPicPr>
          <p:nvPr/>
        </p:nvPicPr>
        <p:blipFill rotWithShape="1">
          <a:blip r:embed="rId3"/>
          <a:srcRect t="7793" b="7793"/>
          <a:stretch/>
        </p:blipFill>
        <p:spPr>
          <a:xfrm>
            <a:off x="6877575" y="385843"/>
            <a:ext cx="4607843" cy="2596348"/>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3692E8C4-F404-4515-96EF-3D552EA6C97E}"/>
              </a:ext>
            </a:extLst>
          </p:cNvPr>
          <p:cNvSpPr>
            <a:spLocks noGrp="1"/>
          </p:cNvSpPr>
          <p:nvPr>
            <p:ph type="title"/>
          </p:nvPr>
        </p:nvSpPr>
        <p:spPr>
          <a:xfrm>
            <a:off x="831850" y="1709738"/>
            <a:ext cx="10515600" cy="2852737"/>
          </a:xfrm>
        </p:spPr>
        <p:txBody>
          <a:bodyPr vert="horz" lIns="91440" tIns="45720" rIns="91440" bIns="45720" rtlCol="0" anchor="b">
            <a:normAutofit/>
          </a:bodyPr>
          <a:lstStyle/>
          <a:p>
            <a:r>
              <a:rPr lang="en-US" dirty="0"/>
              <a:t>Why Self-Care?</a:t>
            </a:r>
          </a:p>
        </p:txBody>
      </p:sp>
      <p:sp>
        <p:nvSpPr>
          <p:cNvPr id="4" name="Text Placeholder 3">
            <a:extLst>
              <a:ext uri="{FF2B5EF4-FFF2-40B4-BE49-F238E27FC236}">
                <a16:creationId xmlns:a16="http://schemas.microsoft.com/office/drawing/2014/main" id="{0A91DC6A-60C1-7825-C887-EF491AA26957}"/>
              </a:ext>
            </a:extLst>
          </p:cNvPr>
          <p:cNvSpPr>
            <a:spLocks noGrp="1"/>
          </p:cNvSpPr>
          <p:nvPr>
            <p:ph type="body" idx="1"/>
          </p:nvPr>
        </p:nvSpPr>
        <p:spPr/>
        <p:txBody>
          <a:bodyPr/>
          <a:lstStyle/>
          <a:p>
            <a:endParaRPr lang="en-US"/>
          </a:p>
        </p:txBody>
      </p:sp>
      <p:sp>
        <p:nvSpPr>
          <p:cNvPr id="68610" name="Slide Number Placeholder 3"/>
          <p:cNvSpPr>
            <a:spLocks noGrp="1"/>
          </p:cNvSpPr>
          <p:nvPr>
            <p:ph type="sldNum" sz="quarter" idx="4294967295"/>
          </p:nvPr>
        </p:nvSpPr>
        <p:spPr>
          <a:xfrm>
            <a:off x="11644313" y="6356350"/>
            <a:ext cx="547687" cy="365125"/>
          </a:xfrm>
          <a:prstGeom prst="rect">
            <a:avLst/>
          </a:prstGeom>
        </p:spPr>
        <p:txBody>
          <a:bodyPr vert="horz" lIns="91440" tIns="45720" rIns="91440" bIns="45720" rtlCol="0" anchor="ctr">
            <a:normAutofit lnSpcReduction="10000"/>
          </a:bodyPr>
          <a:lstStyle/>
          <a:p>
            <a:pPr>
              <a:spcAft>
                <a:spcPts val="600"/>
              </a:spcAft>
              <a:defRPr/>
            </a:pPr>
            <a:fld id="{0E1C90D3-20F3-4AB7-8AB3-D167EBD0A99A}" type="slidenum">
              <a:rPr lang="en-US">
                <a:solidFill>
                  <a:srgbClr val="FFFFFF"/>
                </a:solidFill>
                <a:latin typeface="Calibri" panose="020F0502020204030204"/>
              </a:rPr>
              <a:pPr>
                <a:spcAft>
                  <a:spcPts val="600"/>
                </a:spcAft>
                <a:defRPr/>
              </a:pPr>
              <a:t>2</a:t>
            </a:fld>
            <a:endParaRPr lang="en-US">
              <a:solidFill>
                <a:srgbClr val="FFFFFF"/>
              </a:solidFill>
              <a:latin typeface="Calibri" panose="020F0502020204030204"/>
            </a:endParaRPr>
          </a:p>
        </p:txBody>
      </p:sp>
    </p:spTree>
    <p:extLst>
      <p:ext uri="{BB962C8B-B14F-4D97-AF65-F5344CB8AC3E}">
        <p14:creationId xmlns:p14="http://schemas.microsoft.com/office/powerpoint/2010/main" val="4251337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chor="b">
            <a:normAutofit/>
          </a:bodyPr>
          <a:lstStyle/>
          <a:p>
            <a:r>
              <a:rPr lang="en-US" dirty="0"/>
              <a:t>What Are The Consequences Of Not Taking Care Of Oneself?</a:t>
            </a:r>
          </a:p>
        </p:txBody>
      </p:sp>
      <p:sp>
        <p:nvSpPr>
          <p:cNvPr id="22" name="Content Placeholder 21">
            <a:extLst>
              <a:ext uri="{FF2B5EF4-FFF2-40B4-BE49-F238E27FC236}">
                <a16:creationId xmlns:a16="http://schemas.microsoft.com/office/drawing/2014/main" id="{851975D0-5119-5A62-BA12-2C616364824A}"/>
              </a:ext>
            </a:extLst>
          </p:cNvPr>
          <p:cNvSpPr>
            <a:spLocks noGrp="1"/>
          </p:cNvSpPr>
          <p:nvPr>
            <p:ph idx="1"/>
          </p:nvPr>
        </p:nvSpPr>
        <p:spPr>
          <a:xfrm>
            <a:off x="838200" y="1825625"/>
            <a:ext cx="10515600" cy="3579855"/>
          </a:xfrm>
        </p:spPr>
        <p:txBody>
          <a:bodyPr>
            <a:normAutofit/>
          </a:bodyPr>
          <a:lstStyle/>
          <a:p>
            <a:r>
              <a:rPr lang="en-US" dirty="0"/>
              <a:t>Compassion fatigue</a:t>
            </a:r>
          </a:p>
          <a:p>
            <a:r>
              <a:rPr lang="en-US" dirty="0"/>
              <a:t>More sick days</a:t>
            </a:r>
          </a:p>
          <a:p>
            <a:r>
              <a:rPr lang="en-US" dirty="0"/>
              <a:t>Less productivity</a:t>
            </a:r>
          </a:p>
          <a:p>
            <a:r>
              <a:rPr lang="en-US" dirty="0"/>
              <a:t>Career burn out</a:t>
            </a:r>
          </a:p>
          <a:p>
            <a:r>
              <a:rPr lang="en-US" dirty="0"/>
              <a:t>Less enjoyment of job</a:t>
            </a:r>
          </a:p>
          <a:p>
            <a:endParaRPr lang="en-US" dirty="0"/>
          </a:p>
        </p:txBody>
      </p:sp>
      <p:pic>
        <p:nvPicPr>
          <p:cNvPr id="24" name="Picture 23">
            <a:extLst>
              <a:ext uri="{FF2B5EF4-FFF2-40B4-BE49-F238E27FC236}">
                <a16:creationId xmlns:a16="http://schemas.microsoft.com/office/drawing/2014/main" id="{3440CDC6-C9F4-CD0C-F874-2CB3216D6FC1}"/>
              </a:ext>
            </a:extLst>
          </p:cNvPr>
          <p:cNvPicPr>
            <a:picLocks noChangeAspect="1"/>
          </p:cNvPicPr>
          <p:nvPr/>
        </p:nvPicPr>
        <p:blipFill rotWithShape="1">
          <a:blip r:embed="rId3"/>
          <a:srcRect l="10904" r="16709"/>
          <a:stretch/>
        </p:blipFill>
        <p:spPr>
          <a:xfrm>
            <a:off x="5805055" y="1825625"/>
            <a:ext cx="5268854" cy="40943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77571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6580AA-1AE7-4F4C-B5BF-E8F2EC075432}"/>
              </a:ext>
            </a:extLst>
          </p:cNvPr>
          <p:cNvSpPr>
            <a:spLocks noGrp="1"/>
          </p:cNvSpPr>
          <p:nvPr>
            <p:ph type="title"/>
          </p:nvPr>
        </p:nvSpPr>
        <p:spPr>
          <a:xfrm>
            <a:off x="831850" y="1709738"/>
            <a:ext cx="10515600" cy="2852737"/>
          </a:xfrm>
        </p:spPr>
        <p:txBody>
          <a:bodyPr vert="horz" lIns="91440" tIns="45720" rIns="91440" bIns="45720" rtlCol="0" anchor="b">
            <a:normAutofit/>
          </a:bodyPr>
          <a:lstStyle/>
          <a:p>
            <a:r>
              <a:rPr lang="en-US" sz="4800" dirty="0"/>
              <a:t>What Type Of Self Care Activities Do You Currently Use?</a:t>
            </a:r>
          </a:p>
        </p:txBody>
      </p:sp>
      <p:sp>
        <p:nvSpPr>
          <p:cNvPr id="5" name="Text Placeholder 4">
            <a:extLst>
              <a:ext uri="{FF2B5EF4-FFF2-40B4-BE49-F238E27FC236}">
                <a16:creationId xmlns:a16="http://schemas.microsoft.com/office/drawing/2014/main" id="{D2FEACA5-C83F-45B6-AFD6-C2B9A6EB60FB}"/>
              </a:ext>
            </a:extLst>
          </p:cNvPr>
          <p:cNvSpPr>
            <a:spLocks noGrp="1"/>
          </p:cNvSpPr>
          <p:nvPr>
            <p:ph type="body" idx="1"/>
          </p:nvPr>
        </p:nvSpPr>
        <p:spPr>
          <a:xfrm>
            <a:off x="831850" y="4589463"/>
            <a:ext cx="10515600" cy="1500187"/>
          </a:xfrm>
        </p:spPr>
        <p:txBody>
          <a:bodyPr vert="horz" lIns="91440" tIns="45720" rIns="91440" bIns="45720" rtlCol="0" anchor="ctr">
            <a:normAutofit/>
          </a:bodyPr>
          <a:lstStyle/>
          <a:p>
            <a:r>
              <a:rPr lang="en-US" dirty="0"/>
              <a:t>Discussion</a:t>
            </a:r>
          </a:p>
        </p:txBody>
      </p:sp>
    </p:spTree>
    <p:extLst>
      <p:ext uri="{BB962C8B-B14F-4D97-AF65-F5344CB8AC3E}">
        <p14:creationId xmlns:p14="http://schemas.microsoft.com/office/powerpoint/2010/main" val="2852212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CE873-352B-4A0A-8E3F-5DE064669EEC}"/>
              </a:ext>
            </a:extLst>
          </p:cNvPr>
          <p:cNvSpPr>
            <a:spLocks noGrp="1"/>
          </p:cNvSpPr>
          <p:nvPr>
            <p:ph type="title"/>
          </p:nvPr>
        </p:nvSpPr>
        <p:spPr>
          <a:xfrm>
            <a:off x="6417733" y="490537"/>
            <a:ext cx="5291663" cy="1628775"/>
          </a:xfrm>
        </p:spPr>
        <p:txBody>
          <a:bodyPr anchor="ctr">
            <a:normAutofit/>
          </a:bodyPr>
          <a:lstStyle/>
          <a:p>
            <a:r>
              <a:rPr lang="en-US" sz="4000" dirty="0"/>
              <a:t>Types Of Self Care</a:t>
            </a:r>
          </a:p>
        </p:txBody>
      </p:sp>
      <p:graphicFrame>
        <p:nvGraphicFramePr>
          <p:cNvPr id="4" name="Content Placeholder 3">
            <a:extLst>
              <a:ext uri="{FF2B5EF4-FFF2-40B4-BE49-F238E27FC236}">
                <a16:creationId xmlns:a16="http://schemas.microsoft.com/office/drawing/2014/main" id="{4A11DFA8-144F-464F-B2B2-BFA181A59940}"/>
              </a:ext>
            </a:extLst>
          </p:cNvPr>
          <p:cNvGraphicFramePr>
            <a:graphicFrameLocks noGrp="1"/>
          </p:cNvGraphicFramePr>
          <p:nvPr>
            <p:ph idx="1"/>
            <p:extLst>
              <p:ext uri="{D42A27DB-BD31-4B8C-83A1-F6EECF244321}">
                <p14:modId xmlns:p14="http://schemas.microsoft.com/office/powerpoint/2010/main" val="3709637566"/>
              </p:ext>
            </p:extLst>
          </p:nvPr>
        </p:nvGraphicFramePr>
        <p:xfrm>
          <a:off x="6417733" y="2119312"/>
          <a:ext cx="5291663" cy="3752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person sitting in space&#10;&#10;Description automatically generated with low confidence">
            <a:extLst>
              <a:ext uri="{FF2B5EF4-FFF2-40B4-BE49-F238E27FC236}">
                <a16:creationId xmlns:a16="http://schemas.microsoft.com/office/drawing/2014/main" id="{BDB9E21C-3C13-3A2B-140E-CAC79D588021}"/>
              </a:ext>
            </a:extLst>
          </p:cNvPr>
          <p:cNvPicPr>
            <a:picLocks noChangeAspect="1"/>
          </p:cNvPicPr>
          <p:nvPr/>
        </p:nvPicPr>
        <p:blipFill rotWithShape="1">
          <a:blip r:embed="rId8"/>
          <a:srcRect l="27400" r="20811" b="1"/>
          <a:stretch/>
        </p:blipFill>
        <p:spPr>
          <a:xfrm>
            <a:off x="322121" y="199014"/>
            <a:ext cx="5291664" cy="59517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1145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DDD95-72B9-472D-A65B-3601097E8FCB}"/>
              </a:ext>
            </a:extLst>
          </p:cNvPr>
          <p:cNvSpPr>
            <a:spLocks noGrp="1"/>
          </p:cNvSpPr>
          <p:nvPr>
            <p:ph type="title"/>
          </p:nvPr>
        </p:nvSpPr>
        <p:spPr>
          <a:xfrm>
            <a:off x="6096001" y="626721"/>
            <a:ext cx="4669410" cy="1588803"/>
          </a:xfrm>
        </p:spPr>
        <p:txBody>
          <a:bodyPr anchor="b">
            <a:normAutofit/>
          </a:bodyPr>
          <a:lstStyle/>
          <a:p>
            <a:r>
              <a:rPr lang="en-US" dirty="0"/>
              <a:t>Sensory</a:t>
            </a:r>
          </a:p>
        </p:txBody>
      </p:sp>
      <p:sp>
        <p:nvSpPr>
          <p:cNvPr id="3" name="Content Placeholder 2">
            <a:extLst>
              <a:ext uri="{FF2B5EF4-FFF2-40B4-BE49-F238E27FC236}">
                <a16:creationId xmlns:a16="http://schemas.microsoft.com/office/drawing/2014/main" id="{429C19D6-F5F7-4971-8022-B7CB460064B3}"/>
              </a:ext>
            </a:extLst>
          </p:cNvPr>
          <p:cNvSpPr>
            <a:spLocks noGrp="1"/>
          </p:cNvSpPr>
          <p:nvPr>
            <p:ph idx="1"/>
          </p:nvPr>
        </p:nvSpPr>
        <p:spPr>
          <a:xfrm>
            <a:off x="6096000" y="2596243"/>
            <a:ext cx="5483482" cy="3573493"/>
          </a:xfrm>
        </p:spPr>
        <p:txBody>
          <a:bodyPr>
            <a:normAutofit/>
          </a:bodyPr>
          <a:lstStyle/>
          <a:p>
            <a:r>
              <a:rPr lang="en-US" dirty="0">
                <a:solidFill>
                  <a:schemeClr val="tx2"/>
                </a:solidFill>
              </a:rPr>
              <a:t>Helps to calm your mind.</a:t>
            </a:r>
          </a:p>
          <a:p>
            <a:r>
              <a:rPr lang="en-US" dirty="0">
                <a:solidFill>
                  <a:schemeClr val="tx2"/>
                </a:solidFill>
              </a:rPr>
              <a:t>Easier to live in the present moment. </a:t>
            </a:r>
          </a:p>
          <a:p>
            <a:r>
              <a:rPr lang="en-US" dirty="0">
                <a:solidFill>
                  <a:schemeClr val="tx2"/>
                </a:solidFill>
              </a:rPr>
              <a:t>Consider all of your senses.</a:t>
            </a:r>
          </a:p>
          <a:p>
            <a:r>
              <a:rPr lang="en-US" dirty="0">
                <a:solidFill>
                  <a:schemeClr val="tx2"/>
                </a:solidFill>
              </a:rPr>
              <a:t>Ask yourself what sense do rely on most.</a:t>
            </a:r>
            <a:endParaRPr lang="en-US" sz="1600" dirty="0">
              <a:solidFill>
                <a:schemeClr val="tx2"/>
              </a:solidFill>
            </a:endParaRPr>
          </a:p>
        </p:txBody>
      </p:sp>
      <p:pic>
        <p:nvPicPr>
          <p:cNvPr id="4" name="Picture 3">
            <a:extLst>
              <a:ext uri="{FF2B5EF4-FFF2-40B4-BE49-F238E27FC236}">
                <a16:creationId xmlns:a16="http://schemas.microsoft.com/office/drawing/2014/main" id="{B3D4B864-0969-4290-9A58-6E67ECBF9FB3}"/>
              </a:ext>
            </a:extLst>
          </p:cNvPr>
          <p:cNvPicPr>
            <a:picLocks noChangeAspect="1"/>
          </p:cNvPicPr>
          <p:nvPr/>
        </p:nvPicPr>
        <p:blipFill rotWithShape="1">
          <a:blip r:embed="rId3"/>
          <a:srcRect l="19942" r="32318" b="-2"/>
          <a:stretch/>
        </p:blipFill>
        <p:spPr>
          <a:xfrm>
            <a:off x="612518" y="608141"/>
            <a:ext cx="4793644" cy="5648280"/>
          </a:xfrm>
          <a:prstGeom prst="rect">
            <a:avLst/>
          </a:prstGeom>
        </p:spPr>
      </p:pic>
    </p:spTree>
    <p:extLst>
      <p:ext uri="{BB962C8B-B14F-4D97-AF65-F5344CB8AC3E}">
        <p14:creationId xmlns:p14="http://schemas.microsoft.com/office/powerpoint/2010/main" val="1748563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B6DCA-834B-4BB8-9EE9-D33869BA4C3E}"/>
              </a:ext>
            </a:extLst>
          </p:cNvPr>
          <p:cNvSpPr>
            <a:spLocks noGrp="1"/>
          </p:cNvSpPr>
          <p:nvPr>
            <p:ph type="title"/>
          </p:nvPr>
        </p:nvSpPr>
        <p:spPr>
          <a:xfrm>
            <a:off x="838200" y="365125"/>
            <a:ext cx="10515600" cy="1325563"/>
          </a:xfrm>
        </p:spPr>
        <p:txBody>
          <a:bodyPr vert="horz" lIns="91440" tIns="45720" rIns="91440" bIns="45720" rtlCol="0" anchor="b">
            <a:normAutofit/>
          </a:bodyPr>
          <a:lstStyle/>
          <a:p>
            <a:r>
              <a:rPr lang="en-US" dirty="0"/>
              <a:t>Examples Of Sensory Self-care </a:t>
            </a:r>
          </a:p>
        </p:txBody>
      </p:sp>
      <p:sp>
        <p:nvSpPr>
          <p:cNvPr id="3" name="Content Placeholder 2">
            <a:extLst>
              <a:ext uri="{FF2B5EF4-FFF2-40B4-BE49-F238E27FC236}">
                <a16:creationId xmlns:a16="http://schemas.microsoft.com/office/drawing/2014/main" id="{F190BE19-0719-42E1-9C18-4DA85ADBF4A8}"/>
              </a:ext>
            </a:extLst>
          </p:cNvPr>
          <p:cNvSpPr>
            <a:spLocks noGrp="1"/>
          </p:cNvSpPr>
          <p:nvPr>
            <p:ph idx="1"/>
          </p:nvPr>
        </p:nvSpPr>
        <p:spPr>
          <a:xfrm>
            <a:off x="838200" y="1825625"/>
            <a:ext cx="10515600" cy="3579855"/>
          </a:xfrm>
        </p:spPr>
        <p:txBody>
          <a:bodyPr vert="horz" lIns="91440" tIns="45720" rIns="91440" bIns="45720" rtlCol="0">
            <a:normAutofit/>
          </a:bodyPr>
          <a:lstStyle/>
          <a:p>
            <a:r>
              <a:rPr lang="en-US" dirty="0"/>
              <a:t>Cuddling up under a soft blanket.</a:t>
            </a:r>
          </a:p>
          <a:p>
            <a:r>
              <a:rPr lang="en-US" dirty="0"/>
              <a:t>Going to the countryside and focusing on the smell of the air.</a:t>
            </a:r>
          </a:p>
          <a:p>
            <a:r>
              <a:rPr lang="en-US" dirty="0"/>
              <a:t>Watching the flames of a candle or a fire.</a:t>
            </a:r>
          </a:p>
          <a:p>
            <a:r>
              <a:rPr lang="en-US" dirty="0"/>
              <a:t>Feeling the water on your skin during a hot bath or shower.</a:t>
            </a:r>
          </a:p>
          <a:p>
            <a:r>
              <a:rPr lang="en-US" dirty="0"/>
              <a:t>Focusing on the movements of your own breathing.</a:t>
            </a:r>
          </a:p>
          <a:p>
            <a:r>
              <a:rPr lang="en-US" dirty="0"/>
              <a:t> Lying down and listening to music with your eyes closed.</a:t>
            </a:r>
          </a:p>
          <a:p>
            <a:endParaRPr lang="en-US" dirty="0"/>
          </a:p>
        </p:txBody>
      </p:sp>
      <p:sp>
        <p:nvSpPr>
          <p:cNvPr id="14" name="Content Placeholder 2">
            <a:extLst>
              <a:ext uri="{FF2B5EF4-FFF2-40B4-BE49-F238E27FC236}">
                <a16:creationId xmlns:a16="http://schemas.microsoft.com/office/drawing/2014/main" id="{2F861E86-1E73-4FDB-B5D9-679BB8E7FD17}"/>
              </a:ext>
            </a:extLst>
          </p:cNvPr>
          <p:cNvSpPr txBox="1">
            <a:spLocks/>
          </p:cNvSpPr>
          <p:nvPr/>
        </p:nvSpPr>
        <p:spPr>
          <a:xfrm>
            <a:off x="6256020" y="2177456"/>
            <a:ext cx="5097780" cy="37957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p>
        </p:txBody>
      </p:sp>
    </p:spTree>
    <p:extLst>
      <p:ext uri="{BB962C8B-B14F-4D97-AF65-F5344CB8AC3E}">
        <p14:creationId xmlns:p14="http://schemas.microsoft.com/office/powerpoint/2010/main" val="29421740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F2172-130B-4A3A-87A3-CC3A9796BA95}"/>
              </a:ext>
            </a:extLst>
          </p:cNvPr>
          <p:cNvSpPr>
            <a:spLocks noGrp="1"/>
          </p:cNvSpPr>
          <p:nvPr>
            <p:ph type="title"/>
          </p:nvPr>
        </p:nvSpPr>
        <p:spPr>
          <a:xfrm>
            <a:off x="6810992" y="572569"/>
            <a:ext cx="4472630" cy="1637231"/>
          </a:xfrm>
        </p:spPr>
        <p:txBody>
          <a:bodyPr anchor="b">
            <a:normAutofit/>
          </a:bodyPr>
          <a:lstStyle/>
          <a:p>
            <a:r>
              <a:rPr lang="en-US" dirty="0"/>
              <a:t>Emotional</a:t>
            </a:r>
          </a:p>
        </p:txBody>
      </p:sp>
      <p:sp>
        <p:nvSpPr>
          <p:cNvPr id="3" name="Content Placeholder 2">
            <a:extLst>
              <a:ext uri="{FF2B5EF4-FFF2-40B4-BE49-F238E27FC236}">
                <a16:creationId xmlns:a16="http://schemas.microsoft.com/office/drawing/2014/main" id="{4005FEA4-713F-4417-B716-5900CA2EE10C}"/>
              </a:ext>
            </a:extLst>
          </p:cNvPr>
          <p:cNvSpPr>
            <a:spLocks noGrp="1"/>
          </p:cNvSpPr>
          <p:nvPr>
            <p:ph idx="1"/>
          </p:nvPr>
        </p:nvSpPr>
        <p:spPr>
          <a:xfrm>
            <a:off x="6354776" y="2593780"/>
            <a:ext cx="5385061" cy="3575957"/>
          </a:xfrm>
        </p:spPr>
        <p:txBody>
          <a:bodyPr>
            <a:normAutofit/>
          </a:bodyPr>
          <a:lstStyle/>
          <a:p>
            <a:r>
              <a:rPr lang="en-US" dirty="0">
                <a:solidFill>
                  <a:schemeClr val="tx2"/>
                </a:solidFill>
              </a:rPr>
              <a:t>Make sure you fully engage with your emotions. </a:t>
            </a:r>
          </a:p>
          <a:p>
            <a:r>
              <a:rPr lang="en-US" dirty="0">
                <a:solidFill>
                  <a:schemeClr val="tx2"/>
                </a:solidFill>
              </a:rPr>
              <a:t>It’s healthy to feel them, accept them, and move on.</a:t>
            </a:r>
          </a:p>
          <a:p>
            <a:r>
              <a:rPr lang="en-US" dirty="0">
                <a:solidFill>
                  <a:schemeClr val="tx2"/>
                </a:solidFill>
              </a:rPr>
              <a:t>Remember, you are not blameworthy for the emotions you feel; only how you behave in response to them.</a:t>
            </a:r>
          </a:p>
          <a:p>
            <a:endParaRPr lang="en-US" sz="1600" dirty="0">
              <a:solidFill>
                <a:schemeClr val="tx2"/>
              </a:solidFill>
            </a:endParaRPr>
          </a:p>
        </p:txBody>
      </p:sp>
      <p:pic>
        <p:nvPicPr>
          <p:cNvPr id="4" name="Picture 3">
            <a:extLst>
              <a:ext uri="{FF2B5EF4-FFF2-40B4-BE49-F238E27FC236}">
                <a16:creationId xmlns:a16="http://schemas.microsoft.com/office/drawing/2014/main" id="{D56DB50E-A369-4D6A-8B5A-98C6F34D2362}"/>
              </a:ext>
            </a:extLst>
          </p:cNvPr>
          <p:cNvPicPr>
            <a:picLocks noChangeAspect="1"/>
          </p:cNvPicPr>
          <p:nvPr/>
        </p:nvPicPr>
        <p:blipFill rotWithShape="1">
          <a:blip r:embed="rId3"/>
          <a:srcRect l="36372" r="13979"/>
          <a:stretch/>
        </p:blipFill>
        <p:spPr>
          <a:xfrm>
            <a:off x="881428" y="734518"/>
            <a:ext cx="5067665" cy="5435219"/>
          </a:xfrm>
          <a:prstGeom prst="rect">
            <a:avLst/>
          </a:prstGeom>
        </p:spPr>
      </p:pic>
    </p:spTree>
    <p:extLst>
      <p:ext uri="{BB962C8B-B14F-4D97-AF65-F5344CB8AC3E}">
        <p14:creationId xmlns:p14="http://schemas.microsoft.com/office/powerpoint/2010/main" val="35273138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D9F3C-6555-4B5B-AE60-C0FC70E44A87}"/>
              </a:ext>
            </a:extLst>
          </p:cNvPr>
          <p:cNvSpPr>
            <a:spLocks noGrp="1"/>
          </p:cNvSpPr>
          <p:nvPr>
            <p:ph type="title"/>
          </p:nvPr>
        </p:nvSpPr>
        <p:spPr>
          <a:xfrm>
            <a:off x="838200" y="365125"/>
            <a:ext cx="10515600" cy="1325563"/>
          </a:xfrm>
        </p:spPr>
        <p:txBody>
          <a:bodyPr anchor="b">
            <a:normAutofit/>
          </a:bodyPr>
          <a:lstStyle/>
          <a:p>
            <a:r>
              <a:rPr lang="en-US" dirty="0"/>
              <a:t>Emotional Self-Care Ideas</a:t>
            </a:r>
          </a:p>
        </p:txBody>
      </p:sp>
      <p:sp>
        <p:nvSpPr>
          <p:cNvPr id="3" name="Content Placeholder 2">
            <a:extLst>
              <a:ext uri="{FF2B5EF4-FFF2-40B4-BE49-F238E27FC236}">
                <a16:creationId xmlns:a16="http://schemas.microsoft.com/office/drawing/2014/main" id="{4C457CD0-3028-4413-A46B-9DCE28150958}"/>
              </a:ext>
            </a:extLst>
          </p:cNvPr>
          <p:cNvSpPr>
            <a:spLocks noGrp="1"/>
          </p:cNvSpPr>
          <p:nvPr>
            <p:ph idx="1"/>
          </p:nvPr>
        </p:nvSpPr>
        <p:spPr>
          <a:xfrm>
            <a:off x="838200" y="1825625"/>
            <a:ext cx="10515600" cy="3579855"/>
          </a:xfrm>
        </p:spPr>
        <p:txBody>
          <a:bodyPr>
            <a:normAutofit lnSpcReduction="10000"/>
          </a:bodyPr>
          <a:lstStyle/>
          <a:p>
            <a:r>
              <a:rPr lang="en-US" dirty="0"/>
              <a:t>Keep a daily journal and be honest about your feelings.</a:t>
            </a:r>
          </a:p>
          <a:p>
            <a:r>
              <a:rPr lang="en-US" dirty="0"/>
              <a:t>Write a list of “feeling words” to expand your emotional vocabulary.</a:t>
            </a:r>
          </a:p>
          <a:p>
            <a:r>
              <a:rPr lang="en-US" dirty="0"/>
              <a:t>Make time to be with someone who truly understands you.</a:t>
            </a:r>
          </a:p>
          <a:p>
            <a:r>
              <a:rPr lang="en-US" dirty="0"/>
              <a:t>Let yourself cry when you need to.</a:t>
            </a:r>
          </a:p>
          <a:p>
            <a:r>
              <a:rPr lang="en-US" dirty="0"/>
              <a:t>Deliberately encourage yourself to laugh with old memories or funny videos.</a:t>
            </a:r>
          </a:p>
          <a:p>
            <a:r>
              <a:rPr lang="en-US" dirty="0"/>
              <a:t>Practice Emotional Intelligence.</a:t>
            </a:r>
          </a:p>
        </p:txBody>
      </p:sp>
    </p:spTree>
    <p:extLst>
      <p:ext uri="{BB962C8B-B14F-4D97-AF65-F5344CB8AC3E}">
        <p14:creationId xmlns:p14="http://schemas.microsoft.com/office/powerpoint/2010/main" val="15806667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EAE50-99AF-43C9-8E04-98ED9105B3A6}"/>
              </a:ext>
            </a:extLst>
          </p:cNvPr>
          <p:cNvSpPr>
            <a:spLocks noGrp="1"/>
          </p:cNvSpPr>
          <p:nvPr>
            <p:ph type="title"/>
          </p:nvPr>
        </p:nvSpPr>
        <p:spPr>
          <a:xfrm>
            <a:off x="6096001" y="626721"/>
            <a:ext cx="4669410" cy="1588803"/>
          </a:xfrm>
        </p:spPr>
        <p:txBody>
          <a:bodyPr anchor="b">
            <a:normAutofit/>
          </a:bodyPr>
          <a:lstStyle/>
          <a:p>
            <a:r>
              <a:rPr lang="en-US" dirty="0"/>
              <a:t>Spiritual</a:t>
            </a:r>
            <a:endParaRPr lang="en-US" sz="3600" dirty="0"/>
          </a:p>
        </p:txBody>
      </p:sp>
      <p:sp>
        <p:nvSpPr>
          <p:cNvPr id="3" name="Content Placeholder 2">
            <a:extLst>
              <a:ext uri="{FF2B5EF4-FFF2-40B4-BE49-F238E27FC236}">
                <a16:creationId xmlns:a16="http://schemas.microsoft.com/office/drawing/2014/main" id="{A68EB4AD-96D1-46C9-867A-F77F7B6BC160}"/>
              </a:ext>
            </a:extLst>
          </p:cNvPr>
          <p:cNvSpPr>
            <a:spLocks noGrp="1"/>
          </p:cNvSpPr>
          <p:nvPr>
            <p:ph idx="1"/>
          </p:nvPr>
        </p:nvSpPr>
        <p:spPr>
          <a:xfrm>
            <a:off x="6095999" y="2596243"/>
            <a:ext cx="5337723" cy="3573493"/>
          </a:xfrm>
        </p:spPr>
        <p:txBody>
          <a:bodyPr>
            <a:normAutofit/>
          </a:bodyPr>
          <a:lstStyle/>
          <a:p>
            <a:r>
              <a:rPr lang="en-US" dirty="0">
                <a:solidFill>
                  <a:schemeClr val="tx2"/>
                </a:solidFill>
              </a:rPr>
              <a:t>Applicable regardless of ‘religious’ beliefs.</a:t>
            </a:r>
          </a:p>
          <a:p>
            <a:r>
              <a:rPr lang="en-US" dirty="0">
                <a:solidFill>
                  <a:schemeClr val="tx2"/>
                </a:solidFill>
              </a:rPr>
              <a:t>Is about getting in touch with your values and what really matters to you.</a:t>
            </a:r>
          </a:p>
          <a:p>
            <a:r>
              <a:rPr lang="en-US" dirty="0">
                <a:solidFill>
                  <a:schemeClr val="tx2"/>
                </a:solidFill>
              </a:rPr>
              <a:t>Developing a sense of purpose is vital to your recovery. </a:t>
            </a:r>
          </a:p>
        </p:txBody>
      </p:sp>
      <p:pic>
        <p:nvPicPr>
          <p:cNvPr id="4" name="Picture 3">
            <a:extLst>
              <a:ext uri="{FF2B5EF4-FFF2-40B4-BE49-F238E27FC236}">
                <a16:creationId xmlns:a16="http://schemas.microsoft.com/office/drawing/2014/main" id="{88BBF560-EAC7-4FF6-AA38-7AC9624ECF75}"/>
              </a:ext>
            </a:extLst>
          </p:cNvPr>
          <p:cNvPicPr>
            <a:picLocks noChangeAspect="1"/>
          </p:cNvPicPr>
          <p:nvPr/>
        </p:nvPicPr>
        <p:blipFill rotWithShape="1">
          <a:blip r:embed="rId3"/>
          <a:srcRect l="19709" r="23642" b="2"/>
          <a:stretch/>
        </p:blipFill>
        <p:spPr>
          <a:xfrm>
            <a:off x="612518" y="608141"/>
            <a:ext cx="4793644" cy="5648280"/>
          </a:xfrm>
          <a:prstGeom prst="rect">
            <a:avLst/>
          </a:prstGeom>
        </p:spPr>
      </p:pic>
    </p:spTree>
    <p:extLst>
      <p:ext uri="{BB962C8B-B14F-4D97-AF65-F5344CB8AC3E}">
        <p14:creationId xmlns:p14="http://schemas.microsoft.com/office/powerpoint/2010/main" val="40553450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7D2E-503E-4BFA-985B-CBDF25313851}"/>
              </a:ext>
            </a:extLst>
          </p:cNvPr>
          <p:cNvSpPr>
            <a:spLocks noGrp="1"/>
          </p:cNvSpPr>
          <p:nvPr>
            <p:ph type="title"/>
          </p:nvPr>
        </p:nvSpPr>
        <p:spPr>
          <a:xfrm>
            <a:off x="838200" y="365125"/>
            <a:ext cx="10515600" cy="1325563"/>
          </a:xfrm>
        </p:spPr>
        <p:txBody>
          <a:bodyPr anchor="b">
            <a:normAutofit/>
          </a:bodyPr>
          <a:lstStyle/>
          <a:p>
            <a:r>
              <a:rPr lang="en-US" dirty="0"/>
              <a:t>Spiritual Self-Care Ideas</a:t>
            </a:r>
          </a:p>
        </p:txBody>
      </p:sp>
      <p:sp>
        <p:nvSpPr>
          <p:cNvPr id="3" name="Content Placeholder 2">
            <a:extLst>
              <a:ext uri="{FF2B5EF4-FFF2-40B4-BE49-F238E27FC236}">
                <a16:creationId xmlns:a16="http://schemas.microsoft.com/office/drawing/2014/main" id="{71344AD2-87E1-4F1F-BFE0-F373BE361F0D}"/>
              </a:ext>
            </a:extLst>
          </p:cNvPr>
          <p:cNvSpPr>
            <a:spLocks noGrp="1"/>
          </p:cNvSpPr>
          <p:nvPr>
            <p:ph idx="1"/>
          </p:nvPr>
        </p:nvSpPr>
        <p:spPr>
          <a:xfrm>
            <a:off x="838200" y="1825625"/>
            <a:ext cx="10515600" cy="3579855"/>
          </a:xfrm>
        </p:spPr>
        <p:txBody>
          <a:bodyPr>
            <a:normAutofit/>
          </a:bodyPr>
          <a:lstStyle/>
          <a:p>
            <a:r>
              <a:rPr lang="en-US" dirty="0"/>
              <a:t>Keep up a daily meditation or mindfulness practice.</a:t>
            </a:r>
          </a:p>
          <a:p>
            <a:r>
              <a:rPr lang="en-US" dirty="0"/>
              <a:t>Attend a service, whether it is religious or humanistic.</a:t>
            </a:r>
          </a:p>
          <a:p>
            <a:r>
              <a:rPr lang="en-US" dirty="0"/>
              <a:t>Walk in nature and reflecting on the beauty around you.</a:t>
            </a:r>
          </a:p>
          <a:p>
            <a:r>
              <a:rPr lang="en-US" dirty="0"/>
              <a:t>Make a daily list of 5-10 things that make you feel grateful.</a:t>
            </a:r>
          </a:p>
          <a:p>
            <a:r>
              <a:rPr lang="en-US" dirty="0"/>
              <a:t>Be creative, whether through art, music, writing or something else entirely.</a:t>
            </a:r>
          </a:p>
          <a:p>
            <a:r>
              <a:rPr lang="en-US" dirty="0"/>
              <a:t>Say affirmations that ground your sense of self and purpose.</a:t>
            </a:r>
          </a:p>
        </p:txBody>
      </p:sp>
    </p:spTree>
    <p:extLst>
      <p:ext uri="{BB962C8B-B14F-4D97-AF65-F5344CB8AC3E}">
        <p14:creationId xmlns:p14="http://schemas.microsoft.com/office/powerpoint/2010/main" val="31509577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B6CC5-8627-4814-A552-E75553FF44AF}"/>
              </a:ext>
            </a:extLst>
          </p:cNvPr>
          <p:cNvSpPr>
            <a:spLocks noGrp="1"/>
          </p:cNvSpPr>
          <p:nvPr>
            <p:ph type="title"/>
          </p:nvPr>
        </p:nvSpPr>
        <p:spPr>
          <a:xfrm>
            <a:off x="6096001" y="626721"/>
            <a:ext cx="4669410" cy="1588803"/>
          </a:xfrm>
        </p:spPr>
        <p:txBody>
          <a:bodyPr anchor="b">
            <a:normAutofit/>
          </a:bodyPr>
          <a:lstStyle/>
          <a:p>
            <a:r>
              <a:rPr lang="en-US" dirty="0"/>
              <a:t>Physical</a:t>
            </a:r>
          </a:p>
        </p:txBody>
      </p:sp>
      <p:sp>
        <p:nvSpPr>
          <p:cNvPr id="3" name="Content Placeholder 2">
            <a:extLst>
              <a:ext uri="{FF2B5EF4-FFF2-40B4-BE49-F238E27FC236}">
                <a16:creationId xmlns:a16="http://schemas.microsoft.com/office/drawing/2014/main" id="{94063A85-7BFE-4417-873F-108898FA7F95}"/>
              </a:ext>
            </a:extLst>
          </p:cNvPr>
          <p:cNvSpPr>
            <a:spLocks noGrp="1"/>
          </p:cNvSpPr>
          <p:nvPr>
            <p:ph idx="1"/>
          </p:nvPr>
        </p:nvSpPr>
        <p:spPr>
          <a:xfrm>
            <a:off x="6096000" y="2596243"/>
            <a:ext cx="4953000" cy="3573493"/>
          </a:xfrm>
        </p:spPr>
        <p:txBody>
          <a:bodyPr>
            <a:normAutofit/>
          </a:bodyPr>
          <a:lstStyle/>
          <a:p>
            <a:r>
              <a:rPr lang="en-US" dirty="0">
                <a:solidFill>
                  <a:schemeClr val="tx2"/>
                </a:solidFill>
              </a:rPr>
              <a:t>Vital not only for your bodily well-being but also for helping you let off steam.</a:t>
            </a:r>
          </a:p>
          <a:p>
            <a:r>
              <a:rPr lang="en-US" dirty="0">
                <a:solidFill>
                  <a:schemeClr val="tx2"/>
                </a:solidFill>
              </a:rPr>
              <a:t>Broaden the concept of physical self-care</a:t>
            </a:r>
          </a:p>
        </p:txBody>
      </p:sp>
      <p:pic>
        <p:nvPicPr>
          <p:cNvPr id="4" name="Picture 3">
            <a:extLst>
              <a:ext uri="{FF2B5EF4-FFF2-40B4-BE49-F238E27FC236}">
                <a16:creationId xmlns:a16="http://schemas.microsoft.com/office/drawing/2014/main" id="{8FD0CDCE-B63E-4A5A-B684-37B256EED66C}"/>
              </a:ext>
            </a:extLst>
          </p:cNvPr>
          <p:cNvPicPr>
            <a:picLocks noChangeAspect="1"/>
          </p:cNvPicPr>
          <p:nvPr/>
        </p:nvPicPr>
        <p:blipFill rotWithShape="1">
          <a:blip r:embed="rId3"/>
          <a:srcRect l="14353" r="29209" b="-1"/>
          <a:stretch/>
        </p:blipFill>
        <p:spPr>
          <a:xfrm>
            <a:off x="612518" y="608141"/>
            <a:ext cx="4793644" cy="5648280"/>
          </a:xfrm>
          <a:prstGeom prst="rect">
            <a:avLst/>
          </a:prstGeom>
        </p:spPr>
      </p:pic>
    </p:spTree>
    <p:extLst>
      <p:ext uri="{BB962C8B-B14F-4D97-AF65-F5344CB8AC3E}">
        <p14:creationId xmlns:p14="http://schemas.microsoft.com/office/powerpoint/2010/main" val="1726592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367FB4-11C3-48AC-9F06-43522AACE2A3}"/>
              </a:ext>
            </a:extLst>
          </p:cNvPr>
          <p:cNvPicPr>
            <a:picLocks noChangeAspect="1"/>
          </p:cNvPicPr>
          <p:nvPr/>
        </p:nvPicPr>
        <p:blipFill rotWithShape="1">
          <a:blip r:embed="rId3"/>
          <a:srcRect l="23967" r="12382" b="2"/>
          <a:stretch/>
        </p:blipFill>
        <p:spPr>
          <a:xfrm>
            <a:off x="612518" y="608141"/>
            <a:ext cx="4793644" cy="5648280"/>
          </a:xfrm>
          <a:prstGeom prst="rect">
            <a:avLst/>
          </a:prstGeom>
        </p:spPr>
      </p:pic>
      <p:sp>
        <p:nvSpPr>
          <p:cNvPr id="2" name="TextBox 1"/>
          <p:cNvSpPr txBox="1"/>
          <p:nvPr/>
        </p:nvSpPr>
        <p:spPr>
          <a:xfrm>
            <a:off x="6096000" y="1075013"/>
            <a:ext cx="4953000" cy="5094723"/>
          </a:xfrm>
          <a:prstGeom prst="rect">
            <a:avLst/>
          </a:prstGeom>
        </p:spPr>
        <p:txBody>
          <a:bodyPr vert="horz" lIns="91440" tIns="45720" rIns="91440" bIns="45720" rtlCol="0">
            <a:normAutofit/>
          </a:bodyPr>
          <a:lstStyle/>
          <a:p>
            <a:pPr>
              <a:lnSpc>
                <a:spcPct val="90000"/>
              </a:lnSpc>
              <a:spcAft>
                <a:spcPts val="600"/>
              </a:spcAft>
            </a:pPr>
            <a:r>
              <a:rPr lang="en-US" sz="2600" dirty="0">
                <a:solidFill>
                  <a:schemeClr val="tx2"/>
                </a:solidFill>
              </a:rPr>
              <a:t> "Care providers are unique people.  We have the gift of being able to connect with others in ways that are difficult to explain and even more difficult for others to understand.  Our unique ability to join with our clients that allows us a near first-hand experience of their inner world is perhaps our greatest gift; it is also our greatest challenge."  </a:t>
            </a:r>
          </a:p>
          <a:p>
            <a:pPr indent="-228600">
              <a:lnSpc>
                <a:spcPct val="90000"/>
              </a:lnSpc>
              <a:spcAft>
                <a:spcPts val="600"/>
              </a:spcAft>
              <a:buFont typeface="Arial" panose="020B0604020202020204" pitchFamily="34" charset="0"/>
              <a:buChar char="•"/>
            </a:pPr>
            <a:endParaRPr lang="en-US" sz="1600" i="1" dirty="0">
              <a:solidFill>
                <a:schemeClr val="tx2"/>
              </a:solidFill>
            </a:endParaRPr>
          </a:p>
          <a:p>
            <a:pPr algn="r">
              <a:lnSpc>
                <a:spcPct val="90000"/>
              </a:lnSpc>
              <a:spcAft>
                <a:spcPts val="600"/>
              </a:spcAft>
            </a:pPr>
            <a:r>
              <a:rPr lang="en-US" i="1" dirty="0">
                <a:solidFill>
                  <a:schemeClr val="tx2"/>
                </a:solidFill>
              </a:rPr>
              <a:t>-</a:t>
            </a:r>
            <a:r>
              <a:rPr lang="en-US" dirty="0">
                <a:solidFill>
                  <a:schemeClr val="tx2"/>
                </a:solidFill>
              </a:rPr>
              <a:t>Karl </a:t>
            </a:r>
            <a:r>
              <a:rPr lang="en-US" dirty="0" err="1">
                <a:solidFill>
                  <a:schemeClr val="tx2"/>
                </a:solidFill>
              </a:rPr>
              <a:t>LaRowe</a:t>
            </a:r>
            <a:r>
              <a:rPr lang="en-US" dirty="0">
                <a:solidFill>
                  <a:schemeClr val="tx2"/>
                </a:solidFill>
              </a:rPr>
              <a:t>, The Caregiving Personality</a:t>
            </a:r>
            <a:endParaRPr lang="en-US" i="1" dirty="0">
              <a:solidFill>
                <a:schemeClr val="tx2"/>
              </a:solidFill>
            </a:endParaRPr>
          </a:p>
        </p:txBody>
      </p:sp>
    </p:spTree>
    <p:extLst>
      <p:ext uri="{BB962C8B-B14F-4D97-AF65-F5344CB8AC3E}">
        <p14:creationId xmlns:p14="http://schemas.microsoft.com/office/powerpoint/2010/main" val="10599613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9F265-4BF8-46FC-96E8-3C940F0E8093}"/>
              </a:ext>
            </a:extLst>
          </p:cNvPr>
          <p:cNvSpPr>
            <a:spLocks noGrp="1"/>
          </p:cNvSpPr>
          <p:nvPr>
            <p:ph type="title"/>
          </p:nvPr>
        </p:nvSpPr>
        <p:spPr>
          <a:xfrm>
            <a:off x="838200" y="365125"/>
            <a:ext cx="10515600" cy="1325563"/>
          </a:xfrm>
        </p:spPr>
        <p:txBody>
          <a:bodyPr anchor="b">
            <a:normAutofit/>
          </a:bodyPr>
          <a:lstStyle/>
          <a:p>
            <a:r>
              <a:rPr lang="en-US" dirty="0"/>
              <a:t>Physical Self-Care Ideas</a:t>
            </a:r>
          </a:p>
        </p:txBody>
      </p:sp>
      <p:sp>
        <p:nvSpPr>
          <p:cNvPr id="3" name="Content Placeholder 2">
            <a:extLst>
              <a:ext uri="{FF2B5EF4-FFF2-40B4-BE49-F238E27FC236}">
                <a16:creationId xmlns:a16="http://schemas.microsoft.com/office/drawing/2014/main" id="{C0DEA9CA-8731-48C8-9B4A-4E0DF661EF1D}"/>
              </a:ext>
            </a:extLst>
          </p:cNvPr>
          <p:cNvSpPr>
            <a:spLocks noGrp="1"/>
          </p:cNvSpPr>
          <p:nvPr>
            <p:ph idx="1"/>
          </p:nvPr>
        </p:nvSpPr>
        <p:spPr>
          <a:xfrm>
            <a:off x="838200" y="1825625"/>
            <a:ext cx="10515600" cy="3579855"/>
          </a:xfrm>
        </p:spPr>
        <p:txBody>
          <a:bodyPr>
            <a:normAutofit lnSpcReduction="10000"/>
          </a:bodyPr>
          <a:lstStyle/>
          <a:p>
            <a:r>
              <a:rPr lang="en-US" dirty="0"/>
              <a:t>Do yoga. Even if you’ve never tried it, there are poses that are perfect for beginners.</a:t>
            </a:r>
          </a:p>
          <a:p>
            <a:r>
              <a:rPr lang="en-US" dirty="0"/>
              <a:t>Go for a walk with your dog or through the neighborhood.</a:t>
            </a:r>
          </a:p>
          <a:p>
            <a:r>
              <a:rPr lang="en-US" dirty="0"/>
              <a:t>Say “no” to invitations when you’re simply too tired to enjoy them.</a:t>
            </a:r>
          </a:p>
          <a:p>
            <a:r>
              <a:rPr lang="en-US" dirty="0"/>
              <a:t>Don’t push yourself to do your exercise routine when you’re run down or unwell.</a:t>
            </a:r>
          </a:p>
          <a:p>
            <a:r>
              <a:rPr lang="en-US" dirty="0"/>
              <a:t>Commit to 7-9 hours of sleep per night, barring exceptional circumstances.</a:t>
            </a:r>
          </a:p>
          <a:p>
            <a:endParaRPr lang="en-US" dirty="0"/>
          </a:p>
        </p:txBody>
      </p:sp>
    </p:spTree>
    <p:extLst>
      <p:ext uri="{BB962C8B-B14F-4D97-AF65-F5344CB8AC3E}">
        <p14:creationId xmlns:p14="http://schemas.microsoft.com/office/powerpoint/2010/main" val="19335389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4360B-55D6-499A-A7BB-964FC41B1D3E}"/>
              </a:ext>
            </a:extLst>
          </p:cNvPr>
          <p:cNvSpPr>
            <a:spLocks noGrp="1"/>
          </p:cNvSpPr>
          <p:nvPr>
            <p:ph type="title"/>
          </p:nvPr>
        </p:nvSpPr>
        <p:spPr>
          <a:xfrm>
            <a:off x="6096001" y="626721"/>
            <a:ext cx="4669410" cy="1588803"/>
          </a:xfrm>
        </p:spPr>
        <p:txBody>
          <a:bodyPr anchor="b">
            <a:normAutofit/>
          </a:bodyPr>
          <a:lstStyle/>
          <a:p>
            <a:r>
              <a:rPr lang="en-US" dirty="0"/>
              <a:t>Social</a:t>
            </a:r>
            <a:endParaRPr lang="en-US" sz="3600" dirty="0"/>
          </a:p>
        </p:txBody>
      </p:sp>
      <p:sp>
        <p:nvSpPr>
          <p:cNvPr id="3" name="Content Placeholder 2">
            <a:extLst>
              <a:ext uri="{FF2B5EF4-FFF2-40B4-BE49-F238E27FC236}">
                <a16:creationId xmlns:a16="http://schemas.microsoft.com/office/drawing/2014/main" id="{7F60EC52-A9ED-4F40-8D5B-292ECC6AAE41}"/>
              </a:ext>
            </a:extLst>
          </p:cNvPr>
          <p:cNvSpPr>
            <a:spLocks noGrp="1"/>
          </p:cNvSpPr>
          <p:nvPr>
            <p:ph idx="1"/>
          </p:nvPr>
        </p:nvSpPr>
        <p:spPr>
          <a:xfrm>
            <a:off x="6096000" y="2596243"/>
            <a:ext cx="4953000" cy="3573493"/>
          </a:xfrm>
        </p:spPr>
        <p:txBody>
          <a:bodyPr>
            <a:normAutofit/>
          </a:bodyPr>
          <a:lstStyle/>
          <a:p>
            <a:r>
              <a:rPr lang="en-US" sz="2400" dirty="0">
                <a:solidFill>
                  <a:schemeClr val="tx2"/>
                </a:solidFill>
              </a:rPr>
              <a:t>Connecting with other people is necessary for happiness for a large diversity of people.</a:t>
            </a:r>
          </a:p>
          <a:p>
            <a:r>
              <a:rPr lang="en-US" sz="2400" dirty="0">
                <a:solidFill>
                  <a:schemeClr val="tx2"/>
                </a:solidFill>
              </a:rPr>
              <a:t>It helps you to understand that you’re not alone. This can help us combat loneliness and isolation.</a:t>
            </a:r>
          </a:p>
          <a:p>
            <a:r>
              <a:rPr lang="en-US" sz="2400" dirty="0">
                <a:solidFill>
                  <a:schemeClr val="tx2"/>
                </a:solidFill>
              </a:rPr>
              <a:t>Social self-care is about choosing to do things with people who really make you feel good.</a:t>
            </a:r>
          </a:p>
          <a:p>
            <a:endParaRPr lang="en-US" sz="2400" dirty="0">
              <a:solidFill>
                <a:schemeClr val="tx2"/>
              </a:solidFill>
            </a:endParaRPr>
          </a:p>
        </p:txBody>
      </p:sp>
      <p:pic>
        <p:nvPicPr>
          <p:cNvPr id="4" name="Picture 3">
            <a:extLst>
              <a:ext uri="{FF2B5EF4-FFF2-40B4-BE49-F238E27FC236}">
                <a16:creationId xmlns:a16="http://schemas.microsoft.com/office/drawing/2014/main" id="{A122D9DE-E18E-4E20-BD6E-A0D1D68993A4}"/>
              </a:ext>
            </a:extLst>
          </p:cNvPr>
          <p:cNvPicPr>
            <a:picLocks noChangeAspect="1"/>
          </p:cNvPicPr>
          <p:nvPr/>
        </p:nvPicPr>
        <p:blipFill rotWithShape="1">
          <a:blip r:embed="rId3"/>
          <a:srcRect l="31504" r="20756" b="-2"/>
          <a:stretch/>
        </p:blipFill>
        <p:spPr>
          <a:xfrm>
            <a:off x="612518" y="608141"/>
            <a:ext cx="4793644" cy="5648280"/>
          </a:xfrm>
          <a:prstGeom prst="rect">
            <a:avLst/>
          </a:prstGeom>
        </p:spPr>
      </p:pic>
    </p:spTree>
    <p:extLst>
      <p:ext uri="{BB962C8B-B14F-4D97-AF65-F5344CB8AC3E}">
        <p14:creationId xmlns:p14="http://schemas.microsoft.com/office/powerpoint/2010/main" val="15669293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C0CBE-105A-4DC9-8777-825509721718}"/>
              </a:ext>
            </a:extLst>
          </p:cNvPr>
          <p:cNvSpPr>
            <a:spLocks noGrp="1"/>
          </p:cNvSpPr>
          <p:nvPr>
            <p:ph type="title"/>
          </p:nvPr>
        </p:nvSpPr>
        <p:spPr>
          <a:xfrm>
            <a:off x="838200" y="365125"/>
            <a:ext cx="10515600" cy="1325563"/>
          </a:xfrm>
        </p:spPr>
        <p:txBody>
          <a:bodyPr anchor="b">
            <a:normAutofit/>
          </a:bodyPr>
          <a:lstStyle/>
          <a:p>
            <a:r>
              <a:rPr lang="en-US" dirty="0"/>
              <a:t>Social Self-Care Ideas</a:t>
            </a:r>
          </a:p>
        </p:txBody>
      </p:sp>
      <p:sp>
        <p:nvSpPr>
          <p:cNvPr id="3" name="Content Placeholder 2">
            <a:extLst>
              <a:ext uri="{FF2B5EF4-FFF2-40B4-BE49-F238E27FC236}">
                <a16:creationId xmlns:a16="http://schemas.microsoft.com/office/drawing/2014/main" id="{14296BE6-05B8-4675-883B-DCCE072386BF}"/>
              </a:ext>
            </a:extLst>
          </p:cNvPr>
          <p:cNvSpPr>
            <a:spLocks noGrp="1"/>
          </p:cNvSpPr>
          <p:nvPr>
            <p:ph idx="1"/>
          </p:nvPr>
        </p:nvSpPr>
        <p:spPr>
          <a:xfrm>
            <a:off x="838200" y="1825625"/>
            <a:ext cx="10515600" cy="3579855"/>
          </a:xfrm>
        </p:spPr>
        <p:txBody>
          <a:bodyPr>
            <a:normAutofit/>
          </a:bodyPr>
          <a:lstStyle/>
          <a:p>
            <a:r>
              <a:rPr lang="en-US" dirty="0"/>
              <a:t>Make a date to have lunch or dinner with a great friend.</a:t>
            </a:r>
          </a:p>
          <a:p>
            <a:r>
              <a:rPr lang="en-US" dirty="0"/>
              <a:t>Consider joining a group of people who share your interests.</a:t>
            </a:r>
          </a:p>
          <a:p>
            <a:r>
              <a:rPr lang="en-US" dirty="0"/>
              <a:t>Stop socializing with those who undermine or disempower you.</a:t>
            </a:r>
          </a:p>
          <a:p>
            <a:r>
              <a:rPr lang="en-US" dirty="0"/>
              <a:t>Strike up a conversation with someone interesting.</a:t>
            </a:r>
          </a:p>
          <a:p>
            <a:r>
              <a:rPr lang="en-US" dirty="0"/>
              <a:t>Join a support group for people who struggle with the same things you do.</a:t>
            </a:r>
          </a:p>
          <a:p>
            <a:endParaRPr lang="en-US" dirty="0"/>
          </a:p>
        </p:txBody>
      </p:sp>
    </p:spTree>
    <p:extLst>
      <p:ext uri="{BB962C8B-B14F-4D97-AF65-F5344CB8AC3E}">
        <p14:creationId xmlns:p14="http://schemas.microsoft.com/office/powerpoint/2010/main" val="25865211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5D97BB-BDEA-4DB5-9F5B-A2D9D1C824E9}"/>
              </a:ext>
            </a:extLst>
          </p:cNvPr>
          <p:cNvSpPr>
            <a:spLocks noGrp="1"/>
          </p:cNvSpPr>
          <p:nvPr>
            <p:ph type="title"/>
          </p:nvPr>
        </p:nvSpPr>
        <p:spPr>
          <a:xfrm>
            <a:off x="838200" y="365125"/>
            <a:ext cx="10515600" cy="1325563"/>
          </a:xfrm>
        </p:spPr>
        <p:txBody>
          <a:bodyPr anchor="b">
            <a:normAutofit/>
          </a:bodyPr>
          <a:lstStyle/>
          <a:p>
            <a:r>
              <a:rPr lang="en-US" dirty="0"/>
              <a:t>Additional Self-Care Tips</a:t>
            </a:r>
          </a:p>
        </p:txBody>
      </p:sp>
      <p:sp>
        <p:nvSpPr>
          <p:cNvPr id="5" name="Content Placeholder 4">
            <a:extLst>
              <a:ext uri="{FF2B5EF4-FFF2-40B4-BE49-F238E27FC236}">
                <a16:creationId xmlns:a16="http://schemas.microsoft.com/office/drawing/2014/main" id="{95AC2DFE-99B5-4EFF-AB60-6F3A3D90BE2F}"/>
              </a:ext>
            </a:extLst>
          </p:cNvPr>
          <p:cNvSpPr>
            <a:spLocks noGrp="1"/>
          </p:cNvSpPr>
          <p:nvPr>
            <p:ph idx="1"/>
          </p:nvPr>
        </p:nvSpPr>
        <p:spPr>
          <a:xfrm>
            <a:off x="838200" y="1825625"/>
            <a:ext cx="10515600" cy="3579855"/>
          </a:xfrm>
        </p:spPr>
        <p:txBody>
          <a:bodyPr>
            <a:normAutofit lnSpcReduction="10000"/>
          </a:bodyPr>
          <a:lstStyle/>
          <a:p>
            <a:r>
              <a:rPr lang="en-US" dirty="0"/>
              <a:t>Recognize there is a limit to what you can do or take on. </a:t>
            </a:r>
          </a:p>
          <a:p>
            <a:r>
              <a:rPr lang="en-US" dirty="0"/>
              <a:t>Leave time for transition between work and home.  </a:t>
            </a:r>
          </a:p>
          <a:p>
            <a:r>
              <a:rPr lang="en-US" dirty="0"/>
              <a:t>Explore and practice stress management techniques.</a:t>
            </a:r>
          </a:p>
          <a:p>
            <a:r>
              <a:rPr lang="en-US" dirty="0"/>
              <a:t>Do fun activities that take you completely away from your work and life stress.</a:t>
            </a:r>
          </a:p>
          <a:p>
            <a:r>
              <a:rPr lang="en-US" dirty="0"/>
              <a:t>Remind yourself we can only do our best - and let go and trust the rest!</a:t>
            </a:r>
          </a:p>
          <a:p>
            <a:r>
              <a:rPr lang="en-US" dirty="0"/>
              <a:t>Share perspectives.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2426A-46CD-4A3A-9AA1-65E335B3CAEE}"/>
              </a:ext>
            </a:extLst>
          </p:cNvPr>
          <p:cNvSpPr>
            <a:spLocks noGrp="1"/>
          </p:cNvSpPr>
          <p:nvPr>
            <p:ph type="title"/>
          </p:nvPr>
        </p:nvSpPr>
        <p:spPr>
          <a:xfrm>
            <a:off x="838200" y="365125"/>
            <a:ext cx="10515600" cy="1325563"/>
          </a:xfrm>
        </p:spPr>
        <p:txBody>
          <a:bodyPr anchor="b">
            <a:normAutofit/>
          </a:bodyPr>
          <a:lstStyle/>
          <a:p>
            <a:r>
              <a:rPr lang="en-US" dirty="0"/>
              <a:t>Sustainable Self Care Begins With You!</a:t>
            </a:r>
          </a:p>
        </p:txBody>
      </p:sp>
      <p:sp>
        <p:nvSpPr>
          <p:cNvPr id="26" name="Content Placeholder 2">
            <a:extLst>
              <a:ext uri="{FF2B5EF4-FFF2-40B4-BE49-F238E27FC236}">
                <a16:creationId xmlns:a16="http://schemas.microsoft.com/office/drawing/2014/main" id="{33ED8FF1-2323-4277-869C-A490B124FBC1}"/>
              </a:ext>
            </a:extLst>
          </p:cNvPr>
          <p:cNvSpPr>
            <a:spLocks noGrp="1"/>
          </p:cNvSpPr>
          <p:nvPr>
            <p:ph idx="1"/>
          </p:nvPr>
        </p:nvSpPr>
        <p:spPr>
          <a:xfrm>
            <a:off x="838200" y="1825625"/>
            <a:ext cx="10515600" cy="3579855"/>
          </a:xfrm>
        </p:spPr>
        <p:txBody>
          <a:bodyPr anchor="t">
            <a:normAutofit/>
          </a:bodyPr>
          <a:lstStyle/>
          <a:p>
            <a:r>
              <a:rPr lang="en-US" dirty="0"/>
              <a:t>Be kind to yourself.</a:t>
            </a:r>
          </a:p>
          <a:p>
            <a:r>
              <a:rPr lang="en-US" dirty="0"/>
              <a:t>Enhance your awareness with education and experiences.</a:t>
            </a:r>
          </a:p>
          <a:p>
            <a:r>
              <a:rPr lang="en-US" dirty="0"/>
              <a:t>Accept where you are always on your path.</a:t>
            </a:r>
          </a:p>
          <a:p>
            <a:r>
              <a:rPr lang="en-US" dirty="0"/>
              <a:t>Exchange information and feelings with people who can validate you.</a:t>
            </a:r>
          </a:p>
          <a:p>
            <a:r>
              <a:rPr lang="en-US" dirty="0"/>
              <a:t>Clarify your personal boundaries. What works for you; what doesn't.</a:t>
            </a:r>
          </a:p>
        </p:txBody>
      </p:sp>
    </p:spTree>
    <p:extLst>
      <p:ext uri="{BB962C8B-B14F-4D97-AF65-F5344CB8AC3E}">
        <p14:creationId xmlns:p14="http://schemas.microsoft.com/office/powerpoint/2010/main" val="37120706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2426A-46CD-4A3A-9AA1-65E335B3CAEE}"/>
              </a:ext>
            </a:extLst>
          </p:cNvPr>
          <p:cNvSpPr>
            <a:spLocks noGrp="1"/>
          </p:cNvSpPr>
          <p:nvPr>
            <p:ph type="title"/>
          </p:nvPr>
        </p:nvSpPr>
        <p:spPr>
          <a:xfrm>
            <a:off x="838200" y="365125"/>
            <a:ext cx="10515600" cy="1325563"/>
          </a:xfrm>
        </p:spPr>
        <p:txBody>
          <a:bodyPr anchor="b">
            <a:normAutofit/>
          </a:bodyPr>
          <a:lstStyle/>
          <a:p>
            <a:r>
              <a:rPr lang="en-US" dirty="0"/>
              <a:t>Sustainable Self Care Begins With You!</a:t>
            </a:r>
          </a:p>
        </p:txBody>
      </p:sp>
      <p:sp>
        <p:nvSpPr>
          <p:cNvPr id="26" name="Content Placeholder 2">
            <a:extLst>
              <a:ext uri="{FF2B5EF4-FFF2-40B4-BE49-F238E27FC236}">
                <a16:creationId xmlns:a16="http://schemas.microsoft.com/office/drawing/2014/main" id="{33ED8FF1-2323-4277-869C-A490B124FBC1}"/>
              </a:ext>
            </a:extLst>
          </p:cNvPr>
          <p:cNvSpPr>
            <a:spLocks noGrp="1"/>
          </p:cNvSpPr>
          <p:nvPr>
            <p:ph idx="1"/>
          </p:nvPr>
        </p:nvSpPr>
        <p:spPr>
          <a:xfrm>
            <a:off x="838200" y="1825625"/>
            <a:ext cx="10515600" cy="3579855"/>
          </a:xfrm>
        </p:spPr>
        <p:txBody>
          <a:bodyPr anchor="t">
            <a:normAutofit/>
          </a:bodyPr>
          <a:lstStyle/>
          <a:p>
            <a:r>
              <a:rPr lang="en-US" dirty="0"/>
              <a:t>Express your needs verbally.</a:t>
            </a:r>
          </a:p>
          <a:p>
            <a:r>
              <a:rPr lang="en-US" dirty="0"/>
              <a:t>Take positive action to change your environment.</a:t>
            </a:r>
          </a:p>
          <a:p>
            <a:r>
              <a:rPr lang="en-US" dirty="0"/>
              <a:t>Create a network of support.</a:t>
            </a:r>
          </a:p>
          <a:p>
            <a:r>
              <a:rPr lang="en-US" dirty="0"/>
              <a:t>Build your Self-Care Toolbox and use it every day!</a:t>
            </a:r>
          </a:p>
        </p:txBody>
      </p:sp>
    </p:spTree>
    <p:extLst>
      <p:ext uri="{BB962C8B-B14F-4D97-AF65-F5344CB8AC3E}">
        <p14:creationId xmlns:p14="http://schemas.microsoft.com/office/powerpoint/2010/main" val="28177771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t="16734" r="1" b="1"/>
          <a:stretch/>
        </p:blipFill>
        <p:spPr>
          <a:xfrm flipV="1">
            <a:off x="7325590" y="164197"/>
            <a:ext cx="4533900" cy="2557682"/>
          </a:xfrm>
          <a:prstGeom prst="rect">
            <a:avLst/>
          </a:prstGeom>
          <a:ln>
            <a:noFill/>
          </a:ln>
          <a:effectLst>
            <a:outerShdw blurRad="292100" dist="139700" dir="2700000" algn="tl" rotWithShape="0">
              <a:srgbClr val="333333">
                <a:alpha val="65000"/>
              </a:srgbClr>
            </a:outerShdw>
          </a:effectLst>
        </p:spPr>
      </p:pic>
      <p:sp>
        <p:nvSpPr>
          <p:cNvPr id="5" name="Title 4"/>
          <p:cNvSpPr>
            <a:spLocks noGrp="1"/>
          </p:cNvSpPr>
          <p:nvPr>
            <p:ph type="title"/>
          </p:nvPr>
        </p:nvSpPr>
        <p:spPr/>
        <p:txBody>
          <a:bodyPr vert="horz" lIns="91440" tIns="45720" rIns="91440" bIns="45720" rtlCol="0" anchor="b">
            <a:normAutofit/>
          </a:bodyPr>
          <a:lstStyle/>
          <a:p>
            <a:r>
              <a:rPr lang="en-US" sz="4800" dirty="0"/>
              <a:t>How Do We Support Each Other?</a:t>
            </a:r>
          </a:p>
        </p:txBody>
      </p:sp>
      <p:sp>
        <p:nvSpPr>
          <p:cNvPr id="6" name="Text Placeholder 5"/>
          <p:cNvSpPr>
            <a:spLocks noGrp="1"/>
          </p:cNvSpPr>
          <p:nvPr>
            <p:ph type="body" idx="1"/>
          </p:nvPr>
        </p:nvSpPr>
        <p:spPr/>
        <p:txBody>
          <a:bodyPr vert="horz" lIns="91440" tIns="45720" rIns="91440" bIns="45720" rtlCol="0">
            <a:normAutofit/>
          </a:bodyPr>
          <a:lstStyle/>
          <a:p>
            <a:r>
              <a:rPr lang="en-US" dirty="0"/>
              <a:t>“The more reflective you are, the more effective you are.”</a:t>
            </a:r>
          </a:p>
          <a:p>
            <a:pPr algn="r"/>
            <a:r>
              <a:rPr lang="en-US" dirty="0"/>
              <a:t>~ Hall &amp; </a:t>
            </a:r>
            <a:r>
              <a:rPr lang="en-US" dirty="0" err="1"/>
              <a:t>Simeral</a:t>
            </a:r>
            <a:endParaRPr lang="en-US" dirty="0"/>
          </a:p>
        </p:txBody>
      </p:sp>
      <p:sp>
        <p:nvSpPr>
          <p:cNvPr id="4" name="Slide Number Placeholder 3"/>
          <p:cNvSpPr>
            <a:spLocks noGrp="1"/>
          </p:cNvSpPr>
          <p:nvPr>
            <p:ph type="sldNum" sz="quarter" idx="4294967295"/>
          </p:nvPr>
        </p:nvSpPr>
        <p:spPr>
          <a:xfrm>
            <a:off x="9448800" y="6356350"/>
            <a:ext cx="2743200" cy="365125"/>
          </a:xfrm>
          <a:prstGeom prst="rect">
            <a:avLst/>
          </a:prstGeom>
        </p:spPr>
        <p:txBody>
          <a:bodyPr vert="horz" lIns="91440" tIns="45720" rIns="91440" bIns="45720" rtlCol="0" anchor="ctr">
            <a:normAutofit lnSpcReduction="10000"/>
          </a:bodyPr>
          <a:lstStyle/>
          <a:p>
            <a:pPr>
              <a:spcAft>
                <a:spcPts val="600"/>
              </a:spcAft>
              <a:defRPr/>
            </a:pPr>
            <a:fld id="{29556FCD-8F54-463A-A48A-FF445489CE0C}" type="slidenum">
              <a:rPr lang="en-US" altLang="en-US">
                <a:solidFill>
                  <a:srgbClr val="FFFFFF"/>
                </a:solidFill>
                <a:latin typeface="Calibri" panose="020F0502020204030204"/>
              </a:rPr>
              <a:pPr>
                <a:spcAft>
                  <a:spcPts val="600"/>
                </a:spcAft>
                <a:defRPr/>
              </a:pPr>
              <a:t>36</a:t>
            </a:fld>
            <a:endParaRPr lang="en-US" altLang="en-US">
              <a:solidFill>
                <a:srgbClr val="FFFFFF"/>
              </a:solidFill>
              <a:latin typeface="Calibri" panose="020F0502020204030204"/>
            </a:endParaRPr>
          </a:p>
        </p:txBody>
      </p:sp>
    </p:spTree>
    <p:extLst>
      <p:ext uri="{BB962C8B-B14F-4D97-AF65-F5344CB8AC3E}">
        <p14:creationId xmlns:p14="http://schemas.microsoft.com/office/powerpoint/2010/main" val="7485838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chor="b">
            <a:normAutofit/>
          </a:bodyPr>
          <a:lstStyle/>
          <a:p>
            <a:r>
              <a:rPr lang="en-US" dirty="0"/>
              <a:t>Summary: What Can We Do?</a:t>
            </a:r>
          </a:p>
        </p:txBody>
      </p:sp>
      <p:sp>
        <p:nvSpPr>
          <p:cNvPr id="3" name="Content Placeholder 2"/>
          <p:cNvSpPr>
            <a:spLocks noGrp="1"/>
          </p:cNvSpPr>
          <p:nvPr>
            <p:ph idx="1"/>
          </p:nvPr>
        </p:nvSpPr>
        <p:spPr>
          <a:xfrm>
            <a:off x="838200" y="1825625"/>
            <a:ext cx="10515600" cy="3579855"/>
          </a:xfrm>
        </p:spPr>
        <p:txBody>
          <a:bodyPr>
            <a:normAutofit fontScale="92500" lnSpcReduction="10000"/>
          </a:bodyPr>
          <a:lstStyle/>
          <a:p>
            <a:r>
              <a:rPr lang="en-US" dirty="0"/>
              <a:t>Be kind to one another</a:t>
            </a:r>
          </a:p>
          <a:p>
            <a:r>
              <a:rPr lang="en-US" dirty="0"/>
              <a:t>Talk to peers about their feelings and acknowledge these feelings </a:t>
            </a:r>
          </a:p>
          <a:p>
            <a:r>
              <a:rPr lang="en-US" dirty="0"/>
              <a:t>Validate and respect co-workers</a:t>
            </a:r>
          </a:p>
          <a:p>
            <a:r>
              <a:rPr lang="en-US" dirty="0"/>
              <a:t>Establish support systems  &amp; promote informal socializing to reduce feelings of isolation</a:t>
            </a:r>
          </a:p>
          <a:p>
            <a:r>
              <a:rPr lang="en-US" dirty="0"/>
              <a:t>Offer breaks away from the clients</a:t>
            </a:r>
          </a:p>
          <a:p>
            <a:r>
              <a:rPr lang="en-US" dirty="0"/>
              <a:t>Address safety issues </a:t>
            </a:r>
          </a:p>
          <a:p>
            <a:r>
              <a:rPr lang="en-US" dirty="0"/>
              <a:t>Provide adequate resources </a:t>
            </a:r>
          </a:p>
        </p:txBody>
      </p:sp>
    </p:spTree>
    <p:extLst>
      <p:ext uri="{BB962C8B-B14F-4D97-AF65-F5344CB8AC3E}">
        <p14:creationId xmlns:p14="http://schemas.microsoft.com/office/powerpoint/2010/main" val="10229276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chor="b">
            <a:normAutofit/>
          </a:bodyPr>
          <a:lstStyle/>
          <a:p>
            <a:r>
              <a:rPr lang="en-US" dirty="0"/>
              <a:t>Summary: What Can We Do?</a:t>
            </a:r>
          </a:p>
        </p:txBody>
      </p:sp>
      <p:sp>
        <p:nvSpPr>
          <p:cNvPr id="3" name="Content Placeholder 2"/>
          <p:cNvSpPr>
            <a:spLocks noGrp="1"/>
          </p:cNvSpPr>
          <p:nvPr>
            <p:ph idx="1"/>
          </p:nvPr>
        </p:nvSpPr>
        <p:spPr>
          <a:xfrm>
            <a:off x="838200" y="1825625"/>
            <a:ext cx="10515600" cy="3579855"/>
          </a:xfrm>
        </p:spPr>
        <p:txBody>
          <a:bodyPr>
            <a:normAutofit/>
          </a:bodyPr>
          <a:lstStyle/>
          <a:p>
            <a:r>
              <a:rPr lang="en-US" dirty="0"/>
              <a:t>Create an environment that is reasonably comfortable</a:t>
            </a:r>
          </a:p>
          <a:p>
            <a:r>
              <a:rPr lang="en-US" dirty="0"/>
              <a:t>Monitor for signs of burnout </a:t>
            </a:r>
          </a:p>
          <a:p>
            <a:r>
              <a:rPr lang="en-US" dirty="0"/>
              <a:t>Look out for your own needs and encourage staff to do the same</a:t>
            </a:r>
          </a:p>
          <a:p>
            <a:r>
              <a:rPr lang="en-US" dirty="0"/>
              <a:t>Make responsibilities clear </a:t>
            </a:r>
          </a:p>
          <a:p>
            <a:r>
              <a:rPr lang="en-US" dirty="0"/>
              <a:t>Tell new or prospective employees what to expect and be blunt </a:t>
            </a:r>
          </a:p>
          <a:p>
            <a:r>
              <a:rPr lang="en-US" dirty="0"/>
              <a:t>Consider seeking outside help </a:t>
            </a:r>
          </a:p>
        </p:txBody>
      </p:sp>
    </p:spTree>
    <p:extLst>
      <p:ext uri="{BB962C8B-B14F-4D97-AF65-F5344CB8AC3E}">
        <p14:creationId xmlns:p14="http://schemas.microsoft.com/office/powerpoint/2010/main" val="41827430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ACC546-54D4-48A5-934A-609526272EEB}"/>
              </a:ext>
            </a:extLst>
          </p:cNvPr>
          <p:cNvPicPr>
            <a:picLocks noChangeAspect="1"/>
          </p:cNvPicPr>
          <p:nvPr/>
        </p:nvPicPr>
        <p:blipFill rotWithShape="1">
          <a:blip r:embed="rId3"/>
          <a:srcRect t="7629"/>
          <a:stretch/>
        </p:blipFill>
        <p:spPr>
          <a:xfrm>
            <a:off x="5683826" y="289609"/>
            <a:ext cx="6092537" cy="3432918"/>
          </a:xfrm>
          <a:prstGeom prst="rect">
            <a:avLst/>
          </a:prstGeom>
          <a:ln>
            <a:noFill/>
          </a:ln>
          <a:effectLst>
            <a:outerShdw blurRad="292100" dist="139700" dir="2700000" algn="tl" rotWithShape="0">
              <a:srgbClr val="333333">
                <a:alpha val="65000"/>
              </a:srgbClr>
            </a:outerShdw>
          </a:effectLst>
        </p:spPr>
      </p:pic>
      <p:sp>
        <p:nvSpPr>
          <p:cNvPr id="4" name="Title 3">
            <a:extLst>
              <a:ext uri="{FF2B5EF4-FFF2-40B4-BE49-F238E27FC236}">
                <a16:creationId xmlns:a16="http://schemas.microsoft.com/office/drawing/2014/main" id="{A348B26A-8726-4FD2-A646-41CF2EED3293}"/>
              </a:ext>
            </a:extLst>
          </p:cNvPr>
          <p:cNvSpPr>
            <a:spLocks noGrp="1"/>
          </p:cNvSpPr>
          <p:nvPr>
            <p:ph type="title"/>
          </p:nvPr>
        </p:nvSpPr>
        <p:spPr>
          <a:xfrm>
            <a:off x="831850" y="1709738"/>
            <a:ext cx="10515600" cy="2852737"/>
          </a:xfrm>
        </p:spPr>
        <p:txBody>
          <a:bodyPr vert="horz" lIns="91440" tIns="45720" rIns="91440" bIns="45720" rtlCol="0" anchor="b">
            <a:normAutofit/>
          </a:bodyPr>
          <a:lstStyle/>
          <a:p>
            <a:r>
              <a:rPr lang="en-US" dirty="0"/>
              <a:t>Questions?</a:t>
            </a:r>
          </a:p>
        </p:txBody>
      </p:sp>
      <p:sp>
        <p:nvSpPr>
          <p:cNvPr id="3" name="Text Placeholder 2">
            <a:extLst>
              <a:ext uri="{FF2B5EF4-FFF2-40B4-BE49-F238E27FC236}">
                <a16:creationId xmlns:a16="http://schemas.microsoft.com/office/drawing/2014/main" id="{EB71C8DB-33E9-98C2-786E-DD081CC25A8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928544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F4A694-30E8-B044-38C4-4A302DA04420}"/>
              </a:ext>
            </a:extLst>
          </p:cNvPr>
          <p:cNvSpPr>
            <a:spLocks noGrp="1"/>
          </p:cNvSpPr>
          <p:nvPr>
            <p:ph type="title"/>
          </p:nvPr>
        </p:nvSpPr>
        <p:spPr/>
        <p:txBody>
          <a:bodyPr>
            <a:noAutofit/>
          </a:bodyPr>
          <a:lstStyle/>
          <a:p>
            <a:r>
              <a:rPr lang="en-US" sz="4000" dirty="0"/>
              <a:t>Burnout, Compassion Fatigue and Vicarious Trauma are unintended consequences of being a helper.</a:t>
            </a:r>
          </a:p>
        </p:txBody>
      </p:sp>
      <p:sp>
        <p:nvSpPr>
          <p:cNvPr id="6" name="Text Placeholder 5">
            <a:extLst>
              <a:ext uri="{FF2B5EF4-FFF2-40B4-BE49-F238E27FC236}">
                <a16:creationId xmlns:a16="http://schemas.microsoft.com/office/drawing/2014/main" id="{C921ED96-2685-9168-E4B8-0A680C27D2D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147380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olar bear drinking water from a body of water&#10;&#10;Description automatically generated"/>
          <p:cNvPicPr>
            <a:picLocks noChangeAspect="1"/>
          </p:cNvPicPr>
          <p:nvPr/>
        </p:nvPicPr>
        <p:blipFill rotWithShape="1">
          <a:blip r:embed="rId3"/>
          <a:srcRect t="3037" b="4593"/>
          <a:stretch/>
        </p:blipFill>
        <p:spPr>
          <a:xfrm>
            <a:off x="20" y="-11728"/>
            <a:ext cx="12191980" cy="6869728"/>
          </a:xfrm>
          <a:prstGeom prst="rect">
            <a:avLst/>
          </a:prstGeom>
        </p:spPr>
      </p:pic>
      <p:sp>
        <p:nvSpPr>
          <p:cNvPr id="5" name="Title 4"/>
          <p:cNvSpPr>
            <a:spLocks noGrp="1"/>
          </p:cNvSpPr>
          <p:nvPr>
            <p:ph type="ctrTitle"/>
          </p:nvPr>
        </p:nvSpPr>
        <p:spPr>
          <a:xfrm>
            <a:off x="896111" y="3735248"/>
            <a:ext cx="8708241" cy="1914043"/>
          </a:xfrm>
        </p:spPr>
        <p:txBody>
          <a:bodyPr>
            <a:normAutofit/>
          </a:bodyPr>
          <a:lstStyle/>
          <a:p>
            <a:pPr algn="l"/>
            <a:r>
              <a:rPr lang="en-US" sz="4400" dirty="0">
                <a:solidFill>
                  <a:srgbClr val="FFFFFF"/>
                </a:solidFill>
              </a:rPr>
              <a:t>Thanks for your</a:t>
            </a:r>
            <a:br>
              <a:rPr lang="en-US" sz="4400" dirty="0">
                <a:solidFill>
                  <a:srgbClr val="FFFFFF"/>
                </a:solidFill>
              </a:rPr>
            </a:br>
            <a:r>
              <a:rPr lang="en-US" sz="4400" dirty="0">
                <a:solidFill>
                  <a:srgbClr val="FFFFFF"/>
                </a:solidFill>
              </a:rPr>
              <a:t>Attention and Participation!</a:t>
            </a:r>
          </a:p>
        </p:txBody>
      </p:sp>
      <p:sp>
        <p:nvSpPr>
          <p:cNvPr id="6" name="Text Placeholder 5"/>
          <p:cNvSpPr>
            <a:spLocks noGrp="1"/>
          </p:cNvSpPr>
          <p:nvPr>
            <p:ph type="subTitle" idx="1"/>
          </p:nvPr>
        </p:nvSpPr>
        <p:spPr>
          <a:xfrm>
            <a:off x="896111" y="5656912"/>
            <a:ext cx="8708241" cy="775635"/>
          </a:xfrm>
        </p:spPr>
        <p:txBody>
          <a:bodyPr>
            <a:noAutofit/>
          </a:bodyPr>
          <a:lstStyle/>
          <a:p>
            <a:pPr algn="l"/>
            <a:r>
              <a:rPr lang="en-US" dirty="0">
                <a:solidFill>
                  <a:srgbClr val="FFFFFF"/>
                </a:solidFill>
              </a:rPr>
              <a:t>John</a:t>
            </a:r>
          </a:p>
          <a:p>
            <a:pPr algn="l"/>
            <a:r>
              <a:rPr lang="en-US" dirty="0">
                <a:solidFill>
                  <a:srgbClr val="FFFFFF"/>
                </a:solidFill>
              </a:rPr>
              <a:t>jamato@familylinks.org</a:t>
            </a:r>
          </a:p>
        </p:txBody>
      </p:sp>
      <p:sp>
        <p:nvSpPr>
          <p:cNvPr id="4" name="Slide Number Placeholder 3"/>
          <p:cNvSpPr>
            <a:spLocks noGrp="1"/>
          </p:cNvSpPr>
          <p:nvPr>
            <p:ph type="sldNum" sz="quarter" idx="4294967295"/>
          </p:nvPr>
        </p:nvSpPr>
        <p:spPr>
          <a:xfrm>
            <a:off x="11644313" y="6356350"/>
            <a:ext cx="547687" cy="365125"/>
          </a:xfrm>
          <a:prstGeom prst="rect">
            <a:avLst/>
          </a:prstGeom>
        </p:spPr>
        <p:txBody>
          <a:bodyPr>
            <a:normAutofit lnSpcReduction="10000"/>
          </a:bodyPr>
          <a:lstStyle/>
          <a:p>
            <a:pPr>
              <a:spcAft>
                <a:spcPts val="600"/>
              </a:spcAft>
            </a:pPr>
            <a:fld id="{29556FCD-8F54-463A-A48A-FF445489CE0C}" type="slidenum">
              <a:rPr lang="en-US" altLang="en-US">
                <a:solidFill>
                  <a:srgbClr val="FFFFFF"/>
                </a:solidFill>
              </a:rPr>
              <a:pPr>
                <a:spcAft>
                  <a:spcPts val="600"/>
                </a:spcAft>
              </a:pPr>
              <a:t>40</a:t>
            </a:fld>
            <a:endParaRPr lang="en-US" altLang="en-US">
              <a:solidFill>
                <a:srgbClr val="FFFFFF"/>
              </a:solidFill>
            </a:endParaRPr>
          </a:p>
        </p:txBody>
      </p:sp>
    </p:spTree>
    <p:extLst>
      <p:ext uri="{BB962C8B-B14F-4D97-AF65-F5344CB8AC3E}">
        <p14:creationId xmlns:p14="http://schemas.microsoft.com/office/powerpoint/2010/main" val="259934947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chor="b">
            <a:normAutofit/>
          </a:bodyPr>
          <a:lstStyle/>
          <a:p>
            <a:r>
              <a:rPr lang="en-US" dirty="0"/>
              <a:t>Compassion Fatigue</a:t>
            </a:r>
          </a:p>
        </p:txBody>
      </p:sp>
      <p:sp>
        <p:nvSpPr>
          <p:cNvPr id="3" name="Content Placeholder 2"/>
          <p:cNvSpPr>
            <a:spLocks noGrp="1"/>
          </p:cNvSpPr>
          <p:nvPr>
            <p:ph idx="1"/>
          </p:nvPr>
        </p:nvSpPr>
        <p:spPr>
          <a:xfrm>
            <a:off x="838200" y="1825625"/>
            <a:ext cx="10515600" cy="3579855"/>
          </a:xfrm>
        </p:spPr>
        <p:txBody>
          <a:bodyPr>
            <a:normAutofit/>
          </a:bodyPr>
          <a:lstStyle/>
          <a:p>
            <a:r>
              <a:rPr lang="en-US" b="1" dirty="0"/>
              <a:t>Compassion Stress </a:t>
            </a:r>
            <a:r>
              <a:rPr lang="en-US" dirty="0"/>
              <a:t>- a natural outcome of knowing about trauma experienced by a client, friend, or family member</a:t>
            </a:r>
          </a:p>
          <a:p>
            <a:r>
              <a:rPr lang="en-US" b="1" dirty="0"/>
              <a:t>Compassion Fatigue </a:t>
            </a:r>
            <a:r>
              <a:rPr lang="en-US" dirty="0"/>
              <a:t>- "a state of exhaustion and dysfunction biologically, psychologically, and emotionally, as a result of prolonged exposure to compassion stress“</a:t>
            </a:r>
          </a:p>
          <a:p>
            <a:pPr marL="0" indent="0" algn="r">
              <a:buNone/>
            </a:pPr>
            <a:r>
              <a:rPr lang="en-US" dirty="0"/>
              <a:t> (Charles Figley, 1995)</a:t>
            </a:r>
          </a:p>
        </p:txBody>
      </p:sp>
    </p:spTree>
    <p:extLst>
      <p:ext uri="{BB962C8B-B14F-4D97-AF65-F5344CB8AC3E}">
        <p14:creationId xmlns:p14="http://schemas.microsoft.com/office/powerpoint/2010/main" val="1469348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57188"/>
            <a:ext cx="10515600" cy="1133499"/>
          </a:xfrm>
        </p:spPr>
        <p:txBody>
          <a:bodyPr vert="horz" lIns="91440" tIns="45720" rIns="91440" bIns="45720" rtlCol="0" anchor="ctr">
            <a:normAutofit/>
          </a:bodyPr>
          <a:lstStyle/>
          <a:p>
            <a:pPr algn="ctr"/>
            <a:r>
              <a:rPr lang="en-US" sz="3600" kern="1200" dirty="0">
                <a:solidFill>
                  <a:schemeClr val="tx1"/>
                </a:solidFill>
                <a:ea typeface="+mj-ea"/>
                <a:cs typeface="+mj-cs"/>
              </a:rPr>
              <a:t>Compassion Fatigue Symptoms</a:t>
            </a:r>
            <a:br>
              <a:rPr lang="en-US" sz="3600" kern="1200" dirty="0">
                <a:solidFill>
                  <a:schemeClr val="tx1"/>
                </a:solidFill>
                <a:ea typeface="+mj-ea"/>
                <a:cs typeface="+mj-cs"/>
              </a:rPr>
            </a:br>
            <a:r>
              <a:rPr lang="en-US" sz="2400" kern="1200" dirty="0">
                <a:solidFill>
                  <a:schemeClr val="tx1"/>
                </a:solidFill>
                <a:ea typeface="+mj-ea"/>
                <a:cs typeface="+mj-cs"/>
              </a:rPr>
              <a:t>Lombardo &amp; Eyre (2011)</a:t>
            </a:r>
            <a:endParaRPr lang="en-US" sz="3600" kern="1200" dirty="0">
              <a:solidFill>
                <a:schemeClr val="tx1"/>
              </a:solidFill>
              <a:ea typeface="+mj-ea"/>
              <a:cs typeface="+mj-cs"/>
            </a:endParaRPr>
          </a:p>
        </p:txBody>
      </p:sp>
      <p:sp>
        <p:nvSpPr>
          <p:cNvPr id="4" name="Freeform: Shape 3">
            <a:extLst>
              <a:ext uri="{FF2B5EF4-FFF2-40B4-BE49-F238E27FC236}">
                <a16:creationId xmlns:a16="http://schemas.microsoft.com/office/drawing/2014/main" id="{AEDDC69E-9E13-90A3-DF72-1A19CBD23BC5}"/>
              </a:ext>
            </a:extLst>
          </p:cNvPr>
          <p:cNvSpPr/>
          <p:nvPr/>
        </p:nvSpPr>
        <p:spPr>
          <a:xfrm>
            <a:off x="1470890" y="1828800"/>
            <a:ext cx="2820189" cy="688734"/>
          </a:xfrm>
          <a:custGeom>
            <a:avLst/>
            <a:gdLst>
              <a:gd name="connsiteX0" fmla="*/ 0 w 2476500"/>
              <a:gd name="connsiteY0" fmla="*/ 0 h 604800"/>
              <a:gd name="connsiteX1" fmla="*/ 2476500 w 2476500"/>
              <a:gd name="connsiteY1" fmla="*/ 0 h 604800"/>
              <a:gd name="connsiteX2" fmla="*/ 2476500 w 2476500"/>
              <a:gd name="connsiteY2" fmla="*/ 604800 h 604800"/>
              <a:gd name="connsiteX3" fmla="*/ 0 w 2476500"/>
              <a:gd name="connsiteY3" fmla="*/ 604800 h 604800"/>
              <a:gd name="connsiteX4" fmla="*/ 0 w 2476500"/>
              <a:gd name="connsiteY4" fmla="*/ 0 h 6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604800">
                <a:moveTo>
                  <a:pt x="0" y="0"/>
                </a:moveTo>
                <a:lnTo>
                  <a:pt x="2476500" y="0"/>
                </a:lnTo>
                <a:lnTo>
                  <a:pt x="2476500" y="604800"/>
                </a:lnTo>
                <a:lnTo>
                  <a:pt x="0" y="604800"/>
                </a:lnTo>
                <a:lnTo>
                  <a:pt x="0" y="0"/>
                </a:lnTo>
                <a:close/>
              </a:path>
            </a:pathLst>
          </a:custGeom>
          <a:solidFill>
            <a:srgbClr val="F05B78"/>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352" tIns="85344" rIns="149352" bIns="85344" numCol="1" spcCol="1270" anchor="ctr" anchorCtr="0">
            <a:noAutofit/>
          </a:bodyPr>
          <a:lstStyle/>
          <a:p>
            <a:pPr algn="ctr" defTabSz="1054799">
              <a:lnSpc>
                <a:spcPct val="90000"/>
              </a:lnSpc>
              <a:spcBef>
                <a:spcPct val="0"/>
              </a:spcBef>
              <a:spcAft>
                <a:spcPct val="35000"/>
              </a:spcAft>
            </a:pPr>
            <a:r>
              <a:rPr lang="en-AU" sz="2373" b="1" kern="1200">
                <a:solidFill>
                  <a:schemeClr val="bg1"/>
                </a:solidFill>
                <a:latin typeface="+mn-lt"/>
                <a:ea typeface="+mn-ea"/>
                <a:cs typeface="+mn-cs"/>
              </a:rPr>
              <a:t>Work</a:t>
            </a:r>
            <a:endParaRPr lang="en-US" sz="2100" kern="1200"/>
          </a:p>
        </p:txBody>
      </p:sp>
      <p:sp>
        <p:nvSpPr>
          <p:cNvPr id="5" name="Freeform: Shape 4">
            <a:extLst>
              <a:ext uri="{FF2B5EF4-FFF2-40B4-BE49-F238E27FC236}">
                <a16:creationId xmlns:a16="http://schemas.microsoft.com/office/drawing/2014/main" id="{6389ED56-46B4-5F1A-CCF6-C4325C44D2AF}"/>
              </a:ext>
            </a:extLst>
          </p:cNvPr>
          <p:cNvSpPr/>
          <p:nvPr/>
        </p:nvSpPr>
        <p:spPr>
          <a:xfrm>
            <a:off x="1470890" y="2517534"/>
            <a:ext cx="2820189" cy="3663810"/>
          </a:xfrm>
          <a:custGeom>
            <a:avLst/>
            <a:gdLst>
              <a:gd name="connsiteX0" fmla="*/ 0 w 2476500"/>
              <a:gd name="connsiteY0" fmla="*/ 0 h 3217311"/>
              <a:gd name="connsiteX1" fmla="*/ 2476500 w 2476500"/>
              <a:gd name="connsiteY1" fmla="*/ 0 h 3217311"/>
              <a:gd name="connsiteX2" fmla="*/ 2476500 w 2476500"/>
              <a:gd name="connsiteY2" fmla="*/ 3217311 h 3217311"/>
              <a:gd name="connsiteX3" fmla="*/ 0 w 2476500"/>
              <a:gd name="connsiteY3" fmla="*/ 3217311 h 3217311"/>
              <a:gd name="connsiteX4" fmla="*/ 0 w 2476500"/>
              <a:gd name="connsiteY4" fmla="*/ 0 h 3217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3217311">
                <a:moveTo>
                  <a:pt x="0" y="0"/>
                </a:moveTo>
                <a:lnTo>
                  <a:pt x="2476500" y="0"/>
                </a:lnTo>
                <a:lnTo>
                  <a:pt x="2476500" y="3217311"/>
                </a:lnTo>
                <a:lnTo>
                  <a:pt x="0" y="3217311"/>
                </a:lnTo>
                <a:lnTo>
                  <a:pt x="0" y="0"/>
                </a:lnTo>
                <a:close/>
              </a:path>
            </a:pathLst>
          </a:custGeom>
          <a:solidFill>
            <a:srgbClr val="FFE46D"/>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2014" tIns="112014" rIns="149352" bIns="168021" numCol="1" spcCol="1270" anchor="t" anchorCtr="0">
            <a:noAutofit/>
          </a:bodyPr>
          <a:lstStyle/>
          <a:p>
            <a:pPr marL="258318" lvl="1" indent="-258318" defTabSz="1255713">
              <a:lnSpc>
                <a:spcPct val="90000"/>
              </a:lnSpc>
              <a:spcBef>
                <a:spcPct val="0"/>
              </a:spcBef>
              <a:spcAft>
                <a:spcPct val="15000"/>
              </a:spcAft>
              <a:buChar char="•"/>
            </a:pPr>
            <a:r>
              <a:rPr lang="en-AU" sz="2486" kern="1200">
                <a:solidFill>
                  <a:schemeClr val="tx1"/>
                </a:solidFill>
                <a:latin typeface="+mn-lt"/>
                <a:ea typeface="+mn-ea"/>
                <a:cs typeface="+mn-cs"/>
              </a:rPr>
              <a:t>work dread or avoidance</a:t>
            </a:r>
            <a:endParaRPr lang="en-US" sz="2486" kern="1200">
              <a:solidFill>
                <a:schemeClr val="tx1"/>
              </a:solidFill>
              <a:latin typeface="+mn-lt"/>
              <a:ea typeface="+mn-ea"/>
              <a:cs typeface="+mn-cs"/>
            </a:endParaRPr>
          </a:p>
          <a:p>
            <a:pPr marL="258318" lvl="1" indent="-258318" defTabSz="1255713">
              <a:lnSpc>
                <a:spcPct val="90000"/>
              </a:lnSpc>
              <a:spcBef>
                <a:spcPct val="0"/>
              </a:spcBef>
              <a:spcAft>
                <a:spcPct val="15000"/>
              </a:spcAft>
              <a:buChar char="•"/>
            </a:pPr>
            <a:r>
              <a:rPr lang="en-AU" sz="2486" kern="1200">
                <a:solidFill>
                  <a:schemeClr val="tx1"/>
                </a:solidFill>
                <a:latin typeface="+mn-lt"/>
                <a:ea typeface="+mn-ea"/>
                <a:cs typeface="+mn-cs"/>
              </a:rPr>
              <a:t>lower empathy</a:t>
            </a:r>
            <a:endParaRPr lang="en-US" sz="2486" kern="1200">
              <a:solidFill>
                <a:schemeClr val="tx1"/>
              </a:solidFill>
              <a:latin typeface="+mn-lt"/>
              <a:ea typeface="+mn-ea"/>
              <a:cs typeface="+mn-cs"/>
            </a:endParaRPr>
          </a:p>
          <a:p>
            <a:pPr marL="258318" lvl="1" indent="-258318" defTabSz="1255713">
              <a:lnSpc>
                <a:spcPct val="90000"/>
              </a:lnSpc>
              <a:spcBef>
                <a:spcPct val="0"/>
              </a:spcBef>
              <a:spcAft>
                <a:spcPct val="15000"/>
              </a:spcAft>
              <a:buChar char="•"/>
            </a:pPr>
            <a:r>
              <a:rPr lang="en-AU" sz="2486" kern="1200">
                <a:solidFill>
                  <a:schemeClr val="tx1"/>
                </a:solidFill>
                <a:latin typeface="+mn-lt"/>
                <a:ea typeface="+mn-ea"/>
                <a:cs typeface="+mn-cs"/>
              </a:rPr>
              <a:t>absenteeism</a:t>
            </a:r>
            <a:endParaRPr lang="en-US" sz="2486" kern="1200">
              <a:solidFill>
                <a:schemeClr val="tx1"/>
              </a:solidFill>
              <a:latin typeface="+mn-lt"/>
              <a:ea typeface="+mn-ea"/>
              <a:cs typeface="+mn-cs"/>
            </a:endParaRPr>
          </a:p>
          <a:p>
            <a:pPr marL="258318" lvl="1" indent="-258318" defTabSz="1255713">
              <a:lnSpc>
                <a:spcPct val="90000"/>
              </a:lnSpc>
              <a:spcBef>
                <a:spcPct val="0"/>
              </a:spcBef>
              <a:spcAft>
                <a:spcPct val="15000"/>
              </a:spcAft>
              <a:buChar char="•"/>
            </a:pPr>
            <a:r>
              <a:rPr lang="en-AU" sz="2486" kern="1200">
                <a:solidFill>
                  <a:schemeClr val="tx1"/>
                </a:solidFill>
                <a:latin typeface="+mn-lt"/>
                <a:ea typeface="+mn-ea"/>
                <a:cs typeface="+mn-cs"/>
              </a:rPr>
              <a:t>lack of joy</a:t>
            </a:r>
            <a:endParaRPr lang="en-US" sz="2200" kern="1200">
              <a:solidFill>
                <a:schemeClr val="tx1"/>
              </a:solidFill>
            </a:endParaRPr>
          </a:p>
        </p:txBody>
      </p:sp>
      <p:sp>
        <p:nvSpPr>
          <p:cNvPr id="6" name="Freeform: Shape 5">
            <a:extLst>
              <a:ext uri="{FF2B5EF4-FFF2-40B4-BE49-F238E27FC236}">
                <a16:creationId xmlns:a16="http://schemas.microsoft.com/office/drawing/2014/main" id="{86DBAA39-EE37-A4A1-E784-CFD9E960304F}"/>
              </a:ext>
            </a:extLst>
          </p:cNvPr>
          <p:cNvSpPr/>
          <p:nvPr/>
        </p:nvSpPr>
        <p:spPr>
          <a:xfrm>
            <a:off x="4685905" y="1828800"/>
            <a:ext cx="2820189" cy="688734"/>
          </a:xfrm>
          <a:custGeom>
            <a:avLst/>
            <a:gdLst>
              <a:gd name="connsiteX0" fmla="*/ 0 w 2476500"/>
              <a:gd name="connsiteY0" fmla="*/ 0 h 604800"/>
              <a:gd name="connsiteX1" fmla="*/ 2476500 w 2476500"/>
              <a:gd name="connsiteY1" fmla="*/ 0 h 604800"/>
              <a:gd name="connsiteX2" fmla="*/ 2476500 w 2476500"/>
              <a:gd name="connsiteY2" fmla="*/ 604800 h 604800"/>
              <a:gd name="connsiteX3" fmla="*/ 0 w 2476500"/>
              <a:gd name="connsiteY3" fmla="*/ 604800 h 604800"/>
              <a:gd name="connsiteX4" fmla="*/ 0 w 2476500"/>
              <a:gd name="connsiteY4" fmla="*/ 0 h 6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604800">
                <a:moveTo>
                  <a:pt x="0" y="0"/>
                </a:moveTo>
                <a:lnTo>
                  <a:pt x="2476500" y="0"/>
                </a:lnTo>
                <a:lnTo>
                  <a:pt x="2476500" y="604800"/>
                </a:lnTo>
                <a:lnTo>
                  <a:pt x="0" y="604800"/>
                </a:lnTo>
                <a:lnTo>
                  <a:pt x="0" y="0"/>
                </a:lnTo>
                <a:close/>
              </a:path>
            </a:pathLst>
          </a:custGeom>
          <a:solidFill>
            <a:srgbClr val="F05B78"/>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352" tIns="85344" rIns="149352" bIns="85344" numCol="1" spcCol="1270" anchor="ctr" anchorCtr="0">
            <a:noAutofit/>
          </a:bodyPr>
          <a:lstStyle/>
          <a:p>
            <a:pPr algn="ctr" defTabSz="1054799">
              <a:lnSpc>
                <a:spcPct val="90000"/>
              </a:lnSpc>
              <a:spcBef>
                <a:spcPct val="0"/>
              </a:spcBef>
              <a:spcAft>
                <a:spcPct val="35000"/>
              </a:spcAft>
            </a:pPr>
            <a:r>
              <a:rPr lang="en-AU" sz="2373" b="1" kern="1200">
                <a:solidFill>
                  <a:schemeClr val="bg1"/>
                </a:solidFill>
                <a:latin typeface="+mn-lt"/>
                <a:ea typeface="+mn-ea"/>
                <a:cs typeface="+mn-cs"/>
              </a:rPr>
              <a:t>Emotional</a:t>
            </a:r>
            <a:endParaRPr lang="en-US" sz="2100" kern="1200"/>
          </a:p>
        </p:txBody>
      </p:sp>
      <p:sp>
        <p:nvSpPr>
          <p:cNvPr id="7" name="Freeform: Shape 6">
            <a:extLst>
              <a:ext uri="{FF2B5EF4-FFF2-40B4-BE49-F238E27FC236}">
                <a16:creationId xmlns:a16="http://schemas.microsoft.com/office/drawing/2014/main" id="{29B4ADF1-4069-40DF-B314-F87FC7A57C17}"/>
              </a:ext>
            </a:extLst>
          </p:cNvPr>
          <p:cNvSpPr/>
          <p:nvPr/>
        </p:nvSpPr>
        <p:spPr>
          <a:xfrm>
            <a:off x="4685905" y="2517534"/>
            <a:ext cx="2820189" cy="3663810"/>
          </a:xfrm>
          <a:custGeom>
            <a:avLst/>
            <a:gdLst>
              <a:gd name="connsiteX0" fmla="*/ 0 w 2476500"/>
              <a:gd name="connsiteY0" fmla="*/ 0 h 3217311"/>
              <a:gd name="connsiteX1" fmla="*/ 2476500 w 2476500"/>
              <a:gd name="connsiteY1" fmla="*/ 0 h 3217311"/>
              <a:gd name="connsiteX2" fmla="*/ 2476500 w 2476500"/>
              <a:gd name="connsiteY2" fmla="*/ 3217311 h 3217311"/>
              <a:gd name="connsiteX3" fmla="*/ 0 w 2476500"/>
              <a:gd name="connsiteY3" fmla="*/ 3217311 h 3217311"/>
              <a:gd name="connsiteX4" fmla="*/ 0 w 2476500"/>
              <a:gd name="connsiteY4" fmla="*/ 0 h 3217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3217311">
                <a:moveTo>
                  <a:pt x="0" y="0"/>
                </a:moveTo>
                <a:lnTo>
                  <a:pt x="2476500" y="0"/>
                </a:lnTo>
                <a:lnTo>
                  <a:pt x="2476500" y="3217311"/>
                </a:lnTo>
                <a:lnTo>
                  <a:pt x="0" y="3217311"/>
                </a:lnTo>
                <a:lnTo>
                  <a:pt x="0" y="0"/>
                </a:lnTo>
                <a:close/>
              </a:path>
            </a:pathLst>
          </a:custGeom>
          <a:solidFill>
            <a:srgbClr val="FFE46D"/>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2014" tIns="112014" rIns="149352" bIns="168021" numCol="1" spcCol="1270" anchor="t" anchorCtr="0">
            <a:noAutofit/>
          </a:bodyPr>
          <a:lstStyle/>
          <a:p>
            <a:pPr marL="258318" lvl="1" indent="-258318" defTabSz="1255713">
              <a:lnSpc>
                <a:spcPct val="90000"/>
              </a:lnSpc>
              <a:spcBef>
                <a:spcPct val="0"/>
              </a:spcBef>
              <a:spcAft>
                <a:spcPct val="15000"/>
              </a:spcAft>
              <a:buChar char="•"/>
            </a:pPr>
            <a:r>
              <a:rPr lang="en-AU" sz="2486" kern="1200">
                <a:solidFill>
                  <a:schemeClr val="tx1"/>
                </a:solidFill>
                <a:latin typeface="+mn-lt"/>
                <a:ea typeface="+mn-ea"/>
                <a:cs typeface="+mn-cs"/>
              </a:rPr>
              <a:t>irritability</a:t>
            </a:r>
            <a:endParaRPr lang="en-US" sz="2486" kern="1200">
              <a:solidFill>
                <a:schemeClr val="tx1"/>
              </a:solidFill>
              <a:latin typeface="+mn-lt"/>
              <a:ea typeface="+mn-ea"/>
              <a:cs typeface="+mn-cs"/>
            </a:endParaRPr>
          </a:p>
          <a:p>
            <a:pPr marL="258318" lvl="1" indent="-258318" defTabSz="1255713">
              <a:lnSpc>
                <a:spcPct val="90000"/>
              </a:lnSpc>
              <a:spcBef>
                <a:spcPct val="0"/>
              </a:spcBef>
              <a:spcAft>
                <a:spcPct val="15000"/>
              </a:spcAft>
              <a:buChar char="•"/>
            </a:pPr>
            <a:r>
              <a:rPr lang="en-AU" sz="2486" kern="1200">
                <a:solidFill>
                  <a:schemeClr val="tx1"/>
                </a:solidFill>
                <a:latin typeface="+mn-lt"/>
                <a:ea typeface="+mn-ea"/>
                <a:cs typeface="+mn-cs"/>
              </a:rPr>
              <a:t>anxiety</a:t>
            </a:r>
            <a:endParaRPr lang="en-US" sz="2486" kern="1200">
              <a:solidFill>
                <a:schemeClr val="tx1"/>
              </a:solidFill>
              <a:latin typeface="+mn-lt"/>
              <a:ea typeface="+mn-ea"/>
              <a:cs typeface="+mn-cs"/>
            </a:endParaRPr>
          </a:p>
          <a:p>
            <a:pPr marL="258318" lvl="1" indent="-258318" defTabSz="1255713">
              <a:lnSpc>
                <a:spcPct val="90000"/>
              </a:lnSpc>
              <a:spcBef>
                <a:spcPct val="0"/>
              </a:spcBef>
              <a:spcAft>
                <a:spcPct val="15000"/>
              </a:spcAft>
              <a:buChar char="•"/>
            </a:pPr>
            <a:r>
              <a:rPr lang="en-AU" sz="2486" kern="1200">
                <a:solidFill>
                  <a:schemeClr val="tx1"/>
                </a:solidFill>
                <a:latin typeface="+mn-lt"/>
                <a:ea typeface="+mn-ea"/>
                <a:cs typeface="+mn-cs"/>
              </a:rPr>
              <a:t>oversensitive</a:t>
            </a:r>
            <a:endParaRPr lang="en-US" sz="2486" kern="1200">
              <a:solidFill>
                <a:schemeClr val="tx1"/>
              </a:solidFill>
              <a:latin typeface="+mn-lt"/>
              <a:ea typeface="+mn-ea"/>
              <a:cs typeface="+mn-cs"/>
            </a:endParaRPr>
          </a:p>
          <a:p>
            <a:pPr marL="258318" lvl="1" indent="-258318" defTabSz="1255713">
              <a:lnSpc>
                <a:spcPct val="90000"/>
              </a:lnSpc>
              <a:spcBef>
                <a:spcPct val="0"/>
              </a:spcBef>
              <a:spcAft>
                <a:spcPct val="15000"/>
              </a:spcAft>
              <a:buChar char="•"/>
            </a:pPr>
            <a:r>
              <a:rPr lang="en-AU" sz="2486" kern="1200">
                <a:solidFill>
                  <a:schemeClr val="tx1"/>
                </a:solidFill>
                <a:latin typeface="+mn-lt"/>
                <a:ea typeface="+mn-ea"/>
                <a:cs typeface="+mn-cs"/>
              </a:rPr>
              <a:t>restless</a:t>
            </a:r>
            <a:endParaRPr lang="en-US" sz="2486" kern="1200">
              <a:solidFill>
                <a:schemeClr val="tx1"/>
              </a:solidFill>
              <a:latin typeface="+mn-lt"/>
              <a:ea typeface="+mn-ea"/>
              <a:cs typeface="+mn-cs"/>
            </a:endParaRPr>
          </a:p>
          <a:p>
            <a:pPr marL="258318" lvl="1" indent="-258318" defTabSz="1255713">
              <a:lnSpc>
                <a:spcPct val="90000"/>
              </a:lnSpc>
              <a:spcBef>
                <a:spcPct val="0"/>
              </a:spcBef>
              <a:spcAft>
                <a:spcPct val="15000"/>
              </a:spcAft>
              <a:buChar char="•"/>
            </a:pPr>
            <a:r>
              <a:rPr lang="en-AU" sz="2486" kern="1200">
                <a:solidFill>
                  <a:schemeClr val="tx1"/>
                </a:solidFill>
                <a:latin typeface="+mn-lt"/>
                <a:ea typeface="+mn-ea"/>
                <a:cs typeface="+mn-cs"/>
              </a:rPr>
              <a:t>resentment</a:t>
            </a:r>
            <a:endParaRPr lang="en-US" sz="2486" kern="1200">
              <a:solidFill>
                <a:schemeClr val="tx1"/>
              </a:solidFill>
              <a:latin typeface="+mn-lt"/>
              <a:ea typeface="+mn-ea"/>
              <a:cs typeface="+mn-cs"/>
            </a:endParaRPr>
          </a:p>
          <a:p>
            <a:pPr marL="258318" lvl="1" indent="-258318" defTabSz="1255713">
              <a:lnSpc>
                <a:spcPct val="90000"/>
              </a:lnSpc>
              <a:spcBef>
                <a:spcPct val="0"/>
              </a:spcBef>
              <a:spcAft>
                <a:spcPct val="15000"/>
              </a:spcAft>
              <a:buChar char="•"/>
            </a:pPr>
            <a:r>
              <a:rPr lang="en-AU" sz="2486" kern="1200">
                <a:solidFill>
                  <a:schemeClr val="tx1"/>
                </a:solidFill>
                <a:latin typeface="+mn-lt"/>
                <a:ea typeface="+mn-ea"/>
                <a:cs typeface="+mn-cs"/>
              </a:rPr>
              <a:t>poor judgement and concentration</a:t>
            </a:r>
            <a:endParaRPr lang="en-AU" sz="2200" kern="1200">
              <a:solidFill>
                <a:schemeClr val="tx1"/>
              </a:solidFill>
            </a:endParaRPr>
          </a:p>
        </p:txBody>
      </p:sp>
      <p:sp>
        <p:nvSpPr>
          <p:cNvPr id="8" name="Freeform: Shape 7">
            <a:extLst>
              <a:ext uri="{FF2B5EF4-FFF2-40B4-BE49-F238E27FC236}">
                <a16:creationId xmlns:a16="http://schemas.microsoft.com/office/drawing/2014/main" id="{D5F203DE-E42D-E53C-568D-E12705483595}"/>
              </a:ext>
            </a:extLst>
          </p:cNvPr>
          <p:cNvSpPr/>
          <p:nvPr/>
        </p:nvSpPr>
        <p:spPr>
          <a:xfrm>
            <a:off x="7900921" y="1828800"/>
            <a:ext cx="2820189" cy="688734"/>
          </a:xfrm>
          <a:custGeom>
            <a:avLst/>
            <a:gdLst>
              <a:gd name="connsiteX0" fmla="*/ 0 w 2476500"/>
              <a:gd name="connsiteY0" fmla="*/ 0 h 604800"/>
              <a:gd name="connsiteX1" fmla="*/ 2476500 w 2476500"/>
              <a:gd name="connsiteY1" fmla="*/ 0 h 604800"/>
              <a:gd name="connsiteX2" fmla="*/ 2476500 w 2476500"/>
              <a:gd name="connsiteY2" fmla="*/ 604800 h 604800"/>
              <a:gd name="connsiteX3" fmla="*/ 0 w 2476500"/>
              <a:gd name="connsiteY3" fmla="*/ 604800 h 604800"/>
              <a:gd name="connsiteX4" fmla="*/ 0 w 2476500"/>
              <a:gd name="connsiteY4" fmla="*/ 0 h 6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604800">
                <a:moveTo>
                  <a:pt x="0" y="0"/>
                </a:moveTo>
                <a:lnTo>
                  <a:pt x="2476500" y="0"/>
                </a:lnTo>
                <a:lnTo>
                  <a:pt x="2476500" y="604800"/>
                </a:lnTo>
                <a:lnTo>
                  <a:pt x="0" y="604800"/>
                </a:lnTo>
                <a:lnTo>
                  <a:pt x="0" y="0"/>
                </a:lnTo>
                <a:close/>
              </a:path>
            </a:pathLst>
          </a:custGeom>
          <a:solidFill>
            <a:srgbClr val="F05B78"/>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352" tIns="85344" rIns="149352" bIns="85344" numCol="1" spcCol="1270" anchor="ctr" anchorCtr="0">
            <a:noAutofit/>
          </a:bodyPr>
          <a:lstStyle/>
          <a:p>
            <a:pPr algn="ctr" defTabSz="1054799">
              <a:lnSpc>
                <a:spcPct val="90000"/>
              </a:lnSpc>
              <a:spcBef>
                <a:spcPct val="0"/>
              </a:spcBef>
              <a:spcAft>
                <a:spcPct val="35000"/>
              </a:spcAft>
            </a:pPr>
            <a:r>
              <a:rPr lang="en-AU" sz="2373" b="1" kern="1200">
                <a:solidFill>
                  <a:schemeClr val="bg1"/>
                </a:solidFill>
                <a:latin typeface="+mn-lt"/>
                <a:ea typeface="+mn-ea"/>
                <a:cs typeface="+mn-cs"/>
              </a:rPr>
              <a:t>Physical</a:t>
            </a:r>
            <a:endParaRPr lang="en-US" sz="2100" kern="1200"/>
          </a:p>
        </p:txBody>
      </p:sp>
      <p:sp>
        <p:nvSpPr>
          <p:cNvPr id="9" name="Freeform: Shape 8">
            <a:extLst>
              <a:ext uri="{FF2B5EF4-FFF2-40B4-BE49-F238E27FC236}">
                <a16:creationId xmlns:a16="http://schemas.microsoft.com/office/drawing/2014/main" id="{88E5F6D3-BEB6-52CB-62D8-CE8BD8B9A649}"/>
              </a:ext>
            </a:extLst>
          </p:cNvPr>
          <p:cNvSpPr/>
          <p:nvPr/>
        </p:nvSpPr>
        <p:spPr>
          <a:xfrm>
            <a:off x="7900921" y="2517534"/>
            <a:ext cx="2820189" cy="3663810"/>
          </a:xfrm>
          <a:custGeom>
            <a:avLst/>
            <a:gdLst>
              <a:gd name="connsiteX0" fmla="*/ 0 w 2476500"/>
              <a:gd name="connsiteY0" fmla="*/ 0 h 3217311"/>
              <a:gd name="connsiteX1" fmla="*/ 2476500 w 2476500"/>
              <a:gd name="connsiteY1" fmla="*/ 0 h 3217311"/>
              <a:gd name="connsiteX2" fmla="*/ 2476500 w 2476500"/>
              <a:gd name="connsiteY2" fmla="*/ 3217311 h 3217311"/>
              <a:gd name="connsiteX3" fmla="*/ 0 w 2476500"/>
              <a:gd name="connsiteY3" fmla="*/ 3217311 h 3217311"/>
              <a:gd name="connsiteX4" fmla="*/ 0 w 2476500"/>
              <a:gd name="connsiteY4" fmla="*/ 0 h 3217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3217311">
                <a:moveTo>
                  <a:pt x="0" y="0"/>
                </a:moveTo>
                <a:lnTo>
                  <a:pt x="2476500" y="0"/>
                </a:lnTo>
                <a:lnTo>
                  <a:pt x="2476500" y="3217311"/>
                </a:lnTo>
                <a:lnTo>
                  <a:pt x="0" y="3217311"/>
                </a:lnTo>
                <a:lnTo>
                  <a:pt x="0" y="0"/>
                </a:lnTo>
                <a:close/>
              </a:path>
            </a:pathLst>
          </a:custGeom>
          <a:solidFill>
            <a:srgbClr val="FFE46D"/>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2014" tIns="112014" rIns="149352" bIns="168021" numCol="1" spcCol="1270" anchor="t" anchorCtr="0">
            <a:noAutofit/>
          </a:bodyPr>
          <a:lstStyle/>
          <a:p>
            <a:pPr marL="258318" lvl="1" indent="-258318" defTabSz="1255713">
              <a:lnSpc>
                <a:spcPct val="90000"/>
              </a:lnSpc>
              <a:spcBef>
                <a:spcPct val="0"/>
              </a:spcBef>
              <a:spcAft>
                <a:spcPct val="15000"/>
              </a:spcAft>
              <a:buChar char="•"/>
            </a:pPr>
            <a:r>
              <a:rPr lang="en-AU" sz="2486" kern="1200">
                <a:solidFill>
                  <a:schemeClr val="tx1"/>
                </a:solidFill>
                <a:latin typeface="+mn-lt"/>
                <a:ea typeface="+mn-ea"/>
                <a:cs typeface="+mn-cs"/>
              </a:rPr>
              <a:t>headaches</a:t>
            </a:r>
            <a:endParaRPr lang="en-US" sz="2486" kern="1200">
              <a:solidFill>
                <a:schemeClr val="tx1"/>
              </a:solidFill>
              <a:latin typeface="+mn-lt"/>
              <a:ea typeface="+mn-ea"/>
              <a:cs typeface="+mn-cs"/>
            </a:endParaRPr>
          </a:p>
          <a:p>
            <a:pPr marL="258318" lvl="1" indent="-258318" defTabSz="1255713">
              <a:lnSpc>
                <a:spcPct val="90000"/>
              </a:lnSpc>
              <a:spcBef>
                <a:spcPct val="0"/>
              </a:spcBef>
              <a:spcAft>
                <a:spcPct val="15000"/>
              </a:spcAft>
              <a:buChar char="•"/>
            </a:pPr>
            <a:r>
              <a:rPr lang="en-AU" sz="2486" kern="1200">
                <a:solidFill>
                  <a:schemeClr val="tx1"/>
                </a:solidFill>
                <a:latin typeface="+mn-lt"/>
                <a:ea typeface="+mn-ea"/>
                <a:cs typeface="+mn-cs"/>
              </a:rPr>
              <a:t>gastro issues</a:t>
            </a:r>
            <a:endParaRPr lang="en-US" sz="2486" kern="1200">
              <a:solidFill>
                <a:schemeClr val="tx1"/>
              </a:solidFill>
              <a:latin typeface="+mn-lt"/>
              <a:ea typeface="+mn-ea"/>
              <a:cs typeface="+mn-cs"/>
            </a:endParaRPr>
          </a:p>
          <a:p>
            <a:pPr marL="258318" lvl="1" indent="-258318" defTabSz="1255713">
              <a:lnSpc>
                <a:spcPct val="90000"/>
              </a:lnSpc>
              <a:spcBef>
                <a:spcPct val="0"/>
              </a:spcBef>
              <a:spcAft>
                <a:spcPct val="15000"/>
              </a:spcAft>
              <a:buChar char="•"/>
            </a:pPr>
            <a:r>
              <a:rPr lang="en-AU" sz="2486" kern="1200">
                <a:solidFill>
                  <a:schemeClr val="tx1"/>
                </a:solidFill>
                <a:latin typeface="+mn-lt"/>
                <a:ea typeface="+mn-ea"/>
                <a:cs typeface="+mn-cs"/>
              </a:rPr>
              <a:t>muscle tension</a:t>
            </a:r>
            <a:endParaRPr lang="en-US" sz="2486" kern="1200">
              <a:solidFill>
                <a:schemeClr val="tx1"/>
              </a:solidFill>
              <a:latin typeface="+mn-lt"/>
              <a:ea typeface="+mn-ea"/>
              <a:cs typeface="+mn-cs"/>
            </a:endParaRPr>
          </a:p>
          <a:p>
            <a:pPr marL="258318" lvl="1" indent="-258318" defTabSz="1255713">
              <a:lnSpc>
                <a:spcPct val="90000"/>
              </a:lnSpc>
              <a:spcBef>
                <a:spcPct val="0"/>
              </a:spcBef>
              <a:spcAft>
                <a:spcPct val="15000"/>
              </a:spcAft>
              <a:buChar char="•"/>
            </a:pPr>
            <a:r>
              <a:rPr lang="en-AU" sz="2486" kern="1200">
                <a:solidFill>
                  <a:schemeClr val="tx1"/>
                </a:solidFill>
                <a:latin typeface="+mn-lt"/>
                <a:ea typeface="+mn-ea"/>
                <a:cs typeface="+mn-cs"/>
              </a:rPr>
              <a:t>insomnia</a:t>
            </a:r>
            <a:endParaRPr lang="en-US" sz="2486" kern="1200">
              <a:solidFill>
                <a:schemeClr val="tx1"/>
              </a:solidFill>
              <a:latin typeface="+mn-lt"/>
              <a:ea typeface="+mn-ea"/>
              <a:cs typeface="+mn-cs"/>
            </a:endParaRPr>
          </a:p>
          <a:p>
            <a:pPr marL="258318" lvl="1" indent="-258318" defTabSz="1255713">
              <a:lnSpc>
                <a:spcPct val="90000"/>
              </a:lnSpc>
              <a:spcBef>
                <a:spcPct val="0"/>
              </a:spcBef>
              <a:spcAft>
                <a:spcPct val="15000"/>
              </a:spcAft>
              <a:buChar char="•"/>
            </a:pPr>
            <a:r>
              <a:rPr lang="en-AU" sz="2486" kern="1200">
                <a:solidFill>
                  <a:schemeClr val="tx1"/>
                </a:solidFill>
                <a:latin typeface="+mn-lt"/>
                <a:ea typeface="+mn-ea"/>
                <a:cs typeface="+mn-cs"/>
              </a:rPr>
              <a:t>fatigue</a:t>
            </a:r>
            <a:endParaRPr lang="en-US" sz="2486" kern="1200">
              <a:solidFill>
                <a:schemeClr val="tx1"/>
              </a:solidFill>
              <a:latin typeface="+mn-lt"/>
              <a:ea typeface="+mn-ea"/>
              <a:cs typeface="+mn-cs"/>
            </a:endParaRPr>
          </a:p>
          <a:p>
            <a:pPr marL="258318" lvl="1" indent="-258318" defTabSz="1255713">
              <a:lnSpc>
                <a:spcPct val="90000"/>
              </a:lnSpc>
              <a:spcBef>
                <a:spcPct val="0"/>
              </a:spcBef>
              <a:spcAft>
                <a:spcPct val="15000"/>
              </a:spcAft>
              <a:buChar char="•"/>
            </a:pPr>
            <a:r>
              <a:rPr lang="en-AU" sz="2486" kern="1200">
                <a:solidFill>
                  <a:schemeClr val="tx1"/>
                </a:solidFill>
                <a:latin typeface="+mn-lt"/>
                <a:ea typeface="+mn-ea"/>
                <a:cs typeface="+mn-cs"/>
              </a:rPr>
              <a:t>cardiac issues</a:t>
            </a:r>
            <a:endParaRPr lang="en-US" sz="2200" kern="1200">
              <a:solidFill>
                <a:schemeClr val="tx1"/>
              </a:solidFill>
            </a:endParaRPr>
          </a:p>
        </p:txBody>
      </p:sp>
    </p:spTree>
    <p:extLst>
      <p:ext uri="{BB962C8B-B14F-4D97-AF65-F5344CB8AC3E}">
        <p14:creationId xmlns:p14="http://schemas.microsoft.com/office/powerpoint/2010/main" val="795465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chor="b">
            <a:normAutofit/>
          </a:bodyPr>
          <a:lstStyle/>
          <a:p>
            <a:r>
              <a:rPr lang="en-US" dirty="0"/>
              <a:t>Vicarious Trauma</a:t>
            </a:r>
          </a:p>
        </p:txBody>
      </p:sp>
      <p:sp>
        <p:nvSpPr>
          <p:cNvPr id="3" name="Content Placeholder 2"/>
          <p:cNvSpPr>
            <a:spLocks noGrp="1"/>
          </p:cNvSpPr>
          <p:nvPr>
            <p:ph idx="1"/>
          </p:nvPr>
        </p:nvSpPr>
        <p:spPr>
          <a:xfrm>
            <a:off x="838200" y="1825625"/>
            <a:ext cx="10515600" cy="3579855"/>
          </a:xfrm>
        </p:spPr>
        <p:txBody>
          <a:bodyPr>
            <a:normAutofit/>
          </a:bodyPr>
          <a:lstStyle/>
          <a:p>
            <a:r>
              <a:rPr lang="en-US" dirty="0"/>
              <a:t>When the victim/survivor  trauma begins to affect the helper in such a way as to create distress</a:t>
            </a:r>
          </a:p>
          <a:p>
            <a:r>
              <a:rPr lang="en-US" dirty="0"/>
              <a:t>Symptoms: hyperarousal, intrusive thoughts, recurring dreams, avoidance, emotional "numbing", anxiety, depression</a:t>
            </a:r>
          </a:p>
        </p:txBody>
      </p:sp>
    </p:spTree>
    <p:extLst>
      <p:ext uri="{BB962C8B-B14F-4D97-AF65-F5344CB8AC3E}">
        <p14:creationId xmlns:p14="http://schemas.microsoft.com/office/powerpoint/2010/main" val="1063958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5" name="Rectangle 2"/>
          <p:cNvSpPr>
            <a:spLocks noGrp="1" noChangeArrowheads="1"/>
          </p:cNvSpPr>
          <p:nvPr>
            <p:ph type="title"/>
          </p:nvPr>
        </p:nvSpPr>
        <p:spPr>
          <a:xfrm>
            <a:off x="1146576" y="1510678"/>
            <a:ext cx="4625130" cy="3923767"/>
          </a:xfrm>
        </p:spPr>
        <p:txBody>
          <a:bodyPr vert="horz" lIns="91440" tIns="45720" rIns="91440" bIns="45720" rtlCol="0" anchor="ctr">
            <a:normAutofit/>
          </a:bodyPr>
          <a:lstStyle/>
          <a:p>
            <a:pPr algn="ctr"/>
            <a:r>
              <a:rPr lang="en-US" sz="3600" b="1" dirty="0">
                <a:solidFill>
                  <a:schemeClr val="accent1"/>
                </a:solidFill>
              </a:rPr>
              <a:t>3 Signs Of Vicarious Traumatization That You Are Aware Of In Yourself. </a:t>
            </a:r>
          </a:p>
        </p:txBody>
      </p:sp>
      <p:pic>
        <p:nvPicPr>
          <p:cNvPr id="2" name="Picture 1">
            <a:extLst>
              <a:ext uri="{FF2B5EF4-FFF2-40B4-BE49-F238E27FC236}">
                <a16:creationId xmlns:a16="http://schemas.microsoft.com/office/drawing/2014/main" id="{DC91A9F5-F931-8C16-7356-183272A8FE2C}"/>
              </a:ext>
            </a:extLst>
          </p:cNvPr>
          <p:cNvPicPr>
            <a:picLocks noChangeAspect="1"/>
          </p:cNvPicPr>
          <p:nvPr/>
        </p:nvPicPr>
        <p:blipFill rotWithShape="1">
          <a:blip r:embed="rId3"/>
          <a:srcRect l="6214" r="14897"/>
          <a:stretch/>
        </p:blipFill>
        <p:spPr>
          <a:xfrm>
            <a:off x="6420296" y="394859"/>
            <a:ext cx="4787205" cy="60682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58378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5" name="Rectangle 2"/>
          <p:cNvSpPr>
            <a:spLocks noGrp="1" noChangeArrowheads="1"/>
          </p:cNvSpPr>
          <p:nvPr>
            <p:ph type="title"/>
          </p:nvPr>
        </p:nvSpPr>
        <p:spPr>
          <a:xfrm>
            <a:off x="838200" y="365125"/>
            <a:ext cx="10515600" cy="1325563"/>
          </a:xfrm>
        </p:spPr>
        <p:txBody>
          <a:bodyPr anchor="b">
            <a:normAutofit/>
          </a:bodyPr>
          <a:lstStyle/>
          <a:p>
            <a:r>
              <a:rPr lang="en-US" dirty="0"/>
              <a:t>Vicarious Traumatization:</a:t>
            </a:r>
            <a:br>
              <a:rPr lang="en-US" dirty="0"/>
            </a:br>
            <a:r>
              <a:rPr lang="en-US" dirty="0"/>
              <a:t>How This Work Will Change You</a:t>
            </a:r>
          </a:p>
        </p:txBody>
      </p:sp>
      <p:sp>
        <p:nvSpPr>
          <p:cNvPr id="69636" name="Rectangle 3"/>
          <p:cNvSpPr>
            <a:spLocks noGrp="1" noChangeArrowheads="1"/>
          </p:cNvSpPr>
          <p:nvPr>
            <p:ph idx="1"/>
          </p:nvPr>
        </p:nvSpPr>
        <p:spPr>
          <a:xfrm>
            <a:off x="838200" y="1825625"/>
            <a:ext cx="10515600" cy="3579855"/>
          </a:xfrm>
        </p:spPr>
        <p:txBody>
          <a:bodyPr>
            <a:normAutofit/>
          </a:bodyPr>
          <a:lstStyle/>
          <a:p>
            <a:r>
              <a:rPr lang="en-US" dirty="0"/>
              <a:t>VT - a result of empathically engaging with and feeling responsible for traumatized clients. </a:t>
            </a:r>
          </a:p>
          <a:p>
            <a:r>
              <a:rPr lang="en-US" dirty="0"/>
              <a:t>Hallmark of VT is disrupted sense of hope and meaning.</a:t>
            </a:r>
          </a:p>
          <a:p>
            <a:pPr marL="0" indent="0" algn="r">
              <a:buNone/>
            </a:pPr>
            <a:r>
              <a:rPr lang="en-US" sz="2000" dirty="0"/>
              <a:t>Laurie Pearlman, Ph.D., Kay </a:t>
            </a:r>
            <a:r>
              <a:rPr lang="en-US" sz="2000" dirty="0" err="1"/>
              <a:t>Saakvitne</a:t>
            </a:r>
            <a:r>
              <a:rPr lang="en-US" sz="2000" dirty="0"/>
              <a:t>, Ph.D.</a:t>
            </a:r>
          </a:p>
        </p:txBody>
      </p:sp>
      <p:sp>
        <p:nvSpPr>
          <p:cNvPr id="69634" name="Slide Number Placeholder 5"/>
          <p:cNvSpPr>
            <a:spLocks noGrp="1"/>
          </p:cNvSpPr>
          <p:nvPr>
            <p:ph type="sldNum" sz="quarter" idx="12"/>
          </p:nvPr>
        </p:nvSpPr>
        <p:spPr/>
        <p:txBody>
          <a:bodyPr>
            <a:normAutofit fontScale="25000" lnSpcReduction="20000"/>
          </a:bodyPr>
          <a:lstStyle/>
          <a:p>
            <a:fld id="{7DB32179-3A0C-45AB-A88B-C4B54B763B92}" type="slidenum">
              <a:rPr lang="en-US"/>
              <a:pPr/>
              <a:t>9</a:t>
            </a:fld>
            <a:endParaRPr lang="en-US"/>
          </a:p>
        </p:txBody>
      </p:sp>
    </p:spTree>
    <p:extLst>
      <p:ext uri="{BB962C8B-B14F-4D97-AF65-F5344CB8AC3E}">
        <p14:creationId xmlns:p14="http://schemas.microsoft.com/office/powerpoint/2010/main" val="2047922161"/>
      </p:ext>
    </p:extLst>
  </p:cSld>
  <p:clrMapOvr>
    <a:masterClrMapping/>
  </p:clrMapOvr>
</p:sld>
</file>

<file path=ppt/theme/theme1.xml><?xml version="1.0" encoding="utf-8"?>
<a:theme xmlns:a="http://schemas.openxmlformats.org/drawingml/2006/main" name="Familylinks PPT Template 2023">
  <a:themeElements>
    <a:clrScheme name="Custom 3">
      <a:dk1>
        <a:srgbClr val="000000"/>
      </a:dk1>
      <a:lt1>
        <a:srgbClr val="FFFFFF"/>
      </a:lt1>
      <a:dk2>
        <a:srgbClr val="44546A"/>
      </a:dk2>
      <a:lt2>
        <a:srgbClr val="E7E6E6"/>
      </a:lt2>
      <a:accent1>
        <a:srgbClr val="4BBBEA"/>
      </a:accent1>
      <a:accent2>
        <a:srgbClr val="F47D24"/>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F743ECA1AC0449B33DCDC983F48F50" ma:contentTypeVersion="11" ma:contentTypeDescription="Create a new document." ma:contentTypeScope="" ma:versionID="82068b113c9dcb419851c962c5c6a235">
  <xsd:schema xmlns:xsd="http://www.w3.org/2001/XMLSchema" xmlns:xs="http://www.w3.org/2001/XMLSchema" xmlns:p="http://schemas.microsoft.com/office/2006/metadata/properties" xmlns:ns2="6d64f306-69ef-4562-b837-6fef204a99e7" xmlns:ns3="935f3626-0a8c-40d9-b55a-7ba85e4a1422" targetNamespace="http://schemas.microsoft.com/office/2006/metadata/properties" ma:root="true" ma:fieldsID="c848006707468ef92af0f74cc49c9ee5" ns2:_="" ns3:_="">
    <xsd:import namespace="6d64f306-69ef-4562-b837-6fef204a99e7"/>
    <xsd:import namespace="935f3626-0a8c-40d9-b55a-7ba85e4a142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64f306-69ef-4562-b837-6fef204a99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14a76b7a-6da6-46d0-a9fe-fb010665924c"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35f3626-0a8c-40d9-b55a-7ba85e4a1422"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b9f416cf-a797-4568-831d-dd03364eb680}" ma:internalName="TaxCatchAll" ma:showField="CatchAllData" ma:web="935f3626-0a8c-40d9-b55a-7ba85e4a14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d64f306-69ef-4562-b837-6fef204a99e7">
      <Terms xmlns="http://schemas.microsoft.com/office/infopath/2007/PartnerControls"/>
    </lcf76f155ced4ddcb4097134ff3c332f>
    <TaxCatchAll xmlns="935f3626-0a8c-40d9-b55a-7ba85e4a1422" xsi:nil="true"/>
  </documentManagement>
</p:properties>
</file>

<file path=customXml/itemProps1.xml><?xml version="1.0" encoding="utf-8"?>
<ds:datastoreItem xmlns:ds="http://schemas.openxmlformats.org/officeDocument/2006/customXml" ds:itemID="{1740A3B4-DF3D-4666-AFB8-9B0A17C48421}"/>
</file>

<file path=customXml/itemProps2.xml><?xml version="1.0" encoding="utf-8"?>
<ds:datastoreItem xmlns:ds="http://schemas.openxmlformats.org/officeDocument/2006/customXml" ds:itemID="{D0F00DD1-2A1B-49AE-AAF4-874DCCAD7B59}"/>
</file>

<file path=customXml/itemProps3.xml><?xml version="1.0" encoding="utf-8"?>
<ds:datastoreItem xmlns:ds="http://schemas.openxmlformats.org/officeDocument/2006/customXml" ds:itemID="{005FFE70-D96E-441C-AEC3-73BFD19B1AFC}"/>
</file>

<file path=docProps/app.xml><?xml version="1.0" encoding="utf-8"?>
<Properties xmlns="http://schemas.openxmlformats.org/officeDocument/2006/extended-properties" xmlns:vt="http://schemas.openxmlformats.org/officeDocument/2006/docPropsVTypes">
  <Template>Familylinks PPT Template 2023</Template>
  <TotalTime>39</TotalTime>
  <Words>3982</Words>
  <Application>Microsoft Office PowerPoint</Application>
  <PresentationFormat>Widescreen</PresentationFormat>
  <Paragraphs>389</Paragraphs>
  <Slides>40</Slides>
  <Notes>40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Aptos</vt:lpstr>
      <vt:lpstr>Arial</vt:lpstr>
      <vt:lpstr>Calibri</vt:lpstr>
      <vt:lpstr>Charter</vt:lpstr>
      <vt:lpstr>Lucida Grande</vt:lpstr>
      <vt:lpstr>Mulish SemiBold</vt:lpstr>
      <vt:lpstr>Roboto</vt:lpstr>
      <vt:lpstr>Roboto Condensed</vt:lpstr>
      <vt:lpstr>Roboto Medium</vt:lpstr>
      <vt:lpstr>Familylinks PPT Template 2023</vt:lpstr>
      <vt:lpstr>Self –Care and the Practitioner</vt:lpstr>
      <vt:lpstr>Why Self-Care?</vt:lpstr>
      <vt:lpstr>PowerPoint Presentation</vt:lpstr>
      <vt:lpstr>Burnout, Compassion Fatigue and Vicarious Trauma are unintended consequences of being a helper.</vt:lpstr>
      <vt:lpstr>Compassion Fatigue</vt:lpstr>
      <vt:lpstr>Compassion Fatigue Symptoms Lombardo &amp; Eyre (2011)</vt:lpstr>
      <vt:lpstr>Vicarious Trauma</vt:lpstr>
      <vt:lpstr>3 Signs Of Vicarious Traumatization That You Are Aware Of In Yourself. </vt:lpstr>
      <vt:lpstr>Vicarious Traumatization: How This Work Will Change You</vt:lpstr>
      <vt:lpstr>How VT Changes Us</vt:lpstr>
      <vt:lpstr>Vicarious Resilience</vt:lpstr>
      <vt:lpstr>Vicarious Resilience: How?</vt:lpstr>
      <vt:lpstr>Holding onto Hope: Exercise:</vt:lpstr>
      <vt:lpstr>Anticipating VT and Build In Protection </vt:lpstr>
      <vt:lpstr>Addressing VT: Value of Self Care</vt:lpstr>
      <vt:lpstr>Defining Self-Care</vt:lpstr>
      <vt:lpstr>6 Benefits Of Self Care</vt:lpstr>
      <vt:lpstr>What Self-Care Isn’t </vt:lpstr>
      <vt:lpstr>Signs You Need To Focus On Self-Care</vt:lpstr>
      <vt:lpstr>What Are The Consequences Of Not Taking Care Of Oneself?</vt:lpstr>
      <vt:lpstr>What Type Of Self Care Activities Do You Currently Use?</vt:lpstr>
      <vt:lpstr>Types Of Self Care</vt:lpstr>
      <vt:lpstr>Sensory</vt:lpstr>
      <vt:lpstr>Examples Of Sensory Self-care </vt:lpstr>
      <vt:lpstr>Emotional</vt:lpstr>
      <vt:lpstr>Emotional Self-Care Ideas</vt:lpstr>
      <vt:lpstr>Spiritual</vt:lpstr>
      <vt:lpstr>Spiritual Self-Care Ideas</vt:lpstr>
      <vt:lpstr>Physical</vt:lpstr>
      <vt:lpstr>Physical Self-Care Ideas</vt:lpstr>
      <vt:lpstr>Social</vt:lpstr>
      <vt:lpstr>Social Self-Care Ideas</vt:lpstr>
      <vt:lpstr>Additional Self-Care Tips</vt:lpstr>
      <vt:lpstr>Sustainable Self Care Begins With You!</vt:lpstr>
      <vt:lpstr>Sustainable Self Care Begins With You!</vt:lpstr>
      <vt:lpstr>How Do We Support Each Other?</vt:lpstr>
      <vt:lpstr>Summary: What Can We Do?</vt:lpstr>
      <vt:lpstr>Summary: What Can We Do?</vt:lpstr>
      <vt:lpstr>Questions?</vt:lpstr>
      <vt:lpstr>Thanks for your Attention and Participation!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John Amato</dc:creator>
  <cp:lastModifiedBy>john amato</cp:lastModifiedBy>
  <cp:revision>3</cp:revision>
  <dcterms:created xsi:type="dcterms:W3CDTF">2025-08-15T13:54:44Z</dcterms:created>
  <dcterms:modified xsi:type="dcterms:W3CDTF">2025-09-15T14:11:54Z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0x01010050F743ECA1AC0449B33DCDC983F48F50</vt:lpwstr>
  </property>
</Properties>
</file>