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29"/>
  </p:notesMasterIdLst>
  <p:sldIdLst>
    <p:sldId id="257" r:id="rId5"/>
    <p:sldId id="280" r:id="rId6"/>
    <p:sldId id="281" r:id="rId7"/>
    <p:sldId id="259" r:id="rId8"/>
    <p:sldId id="260" r:id="rId9"/>
    <p:sldId id="262" r:id="rId10"/>
    <p:sldId id="263" r:id="rId11"/>
    <p:sldId id="266" r:id="rId12"/>
    <p:sldId id="272" r:id="rId13"/>
    <p:sldId id="283" r:id="rId14"/>
    <p:sldId id="284" r:id="rId15"/>
    <p:sldId id="285" r:id="rId16"/>
    <p:sldId id="278" r:id="rId17"/>
    <p:sldId id="261" r:id="rId18"/>
    <p:sldId id="289" r:id="rId19"/>
    <p:sldId id="290" r:id="rId20"/>
    <p:sldId id="287" r:id="rId21"/>
    <p:sldId id="286" r:id="rId22"/>
    <p:sldId id="273" r:id="rId23"/>
    <p:sldId id="274" r:id="rId24"/>
    <p:sldId id="288" r:id="rId25"/>
    <p:sldId id="276" r:id="rId26"/>
    <p:sldId id="277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E007-A2B2-42C1-ABF1-EE97A505A48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0F64E-E225-403A-A9C2-858B4B5C8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0F64E-E225-403A-A9C2-858B4B5C81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s-friendship-unit-together-1445244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shrp@paproviders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shrp@paproviders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networkofcare.org/Sites/Pennsylvania?state=pennsylvania" TargetMode="External"/><Relationship Id="rId3" Type="http://schemas.openxmlformats.org/officeDocument/2006/relationships/hyperlink" Target="https://apps.ddap.pa.gov/gethelpnow/CareProvider.aspx" TargetMode="External"/><Relationship Id="rId7" Type="http://schemas.openxmlformats.org/officeDocument/2006/relationships/hyperlink" Target="https://mhapa.org/index.php/mhad/" TargetMode="External"/><Relationship Id="rId2" Type="http://schemas.openxmlformats.org/officeDocument/2006/relationships/hyperlink" Target="https://www.pa.gov/content/dam/copapwp-pagov/en/dhs/documents/services/mental-health-in-pa/documents/Pennsylvania%20Co.%20Crisis%20Services%20Lis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manservices.state.pa.us/HUMAN_SERVICE_PROVIDER_DIRECTORY/" TargetMode="External"/><Relationship Id="rId5" Type="http://schemas.openxmlformats.org/officeDocument/2006/relationships/hyperlink" Target="https://www.pa.gov/agencies/dhs/resources/medicaid/bhc.html.html" TargetMode="External"/><Relationship Id="rId4" Type="http://schemas.openxmlformats.org/officeDocument/2006/relationships/hyperlink" Target="https://www.mhdspa.org/local-contac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wellness?pronunciation&amp;lang=en_us&amp;dir=w&amp;file=wellne01" TargetMode="External"/><Relationship Id="rId2" Type="http://schemas.openxmlformats.org/officeDocument/2006/relationships/hyperlink" Target="https://www.merriam-webster.com/dictionary/nou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Creating Planes of Equity</a:t>
            </a: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Rural Health: A New Focus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891" y="2108199"/>
            <a:ext cx="7153799" cy="42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  <a:r>
              <a:rPr lang="en-US" dirty="0" smtClean="0"/>
              <a:t>for </a:t>
            </a:r>
            <a:r>
              <a:rPr lang="en-US" dirty="0"/>
              <a:t>Rural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/>
              <a:t> </a:t>
            </a:r>
            <a:r>
              <a:rPr lang="en-US" sz="7200" dirty="0">
                <a:latin typeface="Bookman Old Style" panose="02050604050505020204" pitchFamily="18" charset="0"/>
              </a:rPr>
              <a:t>Poverty Rates on par with urban areas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Less Access to resources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Less economic stability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Educational Access and quality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Homelessness redefined and actualized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 Nearly a million older Pennsylvanians live in rural communities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Workforce Shortages to behavioral health care professionals long before Covid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latin typeface="Bookman Old Style" panose="02050604050505020204" pitchFamily="18" charset="0"/>
              </a:rPr>
              <a:t>Substantially less access to care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7200" dirty="0">
              <a:latin typeface="Bookman Old Style" panose="02050604050505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200" dirty="0">
                <a:latin typeface="Bookman Old Style" panose="02050604050505020204" pitchFamily="18" charset="0"/>
              </a:rPr>
              <a:t>                 </a:t>
            </a:r>
            <a:r>
              <a:rPr lang="en-US" sz="7200" b="1" dirty="0">
                <a:latin typeface="Bookman Old Style" panose="02050604050505020204" pitchFamily="18" charset="0"/>
              </a:rPr>
              <a:t>All contribute to declining health outcomes and disparities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*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/>
              <a:t>Pennsylvania Rural Health Association (PRHA) Pa Rural Health Plan 2025-2030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0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Behavioral Health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Stigma: Behavioral Health issues and counseling are not openly discussed in rural communities, preventing rural residents from knowing which services are readily available.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Access to Psychiatric Hospitals  5 Rural Facilities our of 35 across Pennsylvania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Licensed Mental Health Professionals 1/4 of the non rural counties and yet make up 25% of Commonwealth population.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In 2022, 44 of the 48 rural counties were classified as a “whole county shortage” territory for mental health professionals workforce.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Greater distances to travel continue to impact access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Psychiatrists and clinical psychologists by number are available to rural residents at half the rate available to urban residents.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Rural Behavioral Health:  The Path Forward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6320" y="2036356"/>
            <a:ext cx="1066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5464F"/>
                </a:solidFill>
                <a:latin typeface="+mj-lt"/>
              </a:rPr>
              <a:t>Funding helps but </a:t>
            </a:r>
            <a:r>
              <a:rPr lang="en-US" sz="1600" dirty="0">
                <a:latin typeface="+mj-lt"/>
              </a:rPr>
              <a:t>significant focus on workforce, programming and access will require long term commitment. </a:t>
            </a:r>
            <a:endParaRPr lang="en-US" sz="1600" dirty="0">
              <a:solidFill>
                <a:srgbClr val="45464F"/>
              </a:solidFill>
              <a:latin typeface="+mj-lt"/>
            </a:endParaRPr>
          </a:p>
          <a:p>
            <a:endParaRPr lang="en-US" sz="1600" dirty="0">
              <a:solidFill>
                <a:srgbClr val="45464F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Incentives need to be implemented to position professionals in rural counties. Increasing professional service reimbursement in the designated Pennsylvania Mental Health Professional Workforce Shortage Areas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The use of telehealth/ behavioral health application for mental health and substance abuse disorder, for rural Pennsylvania has increased access exponentially in reducing time and facility travel distance.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Reducing regulatory and administrative burden at the state level of OMHSAS creates less strain on working professional staff 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The transformation of whole person care  and the expansion of current programs that integrate physical and Behavioral Health care communities create :one stop shops”</a:t>
            </a:r>
          </a:p>
        </p:txBody>
      </p:sp>
    </p:spTree>
    <p:extLst>
      <p:ext uri="{BB962C8B-B14F-4D97-AF65-F5344CB8AC3E}">
        <p14:creationId xmlns:p14="http://schemas.microsoft.com/office/powerpoint/2010/main" val="75298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32CF-1D95-FDCC-D00B-8E5B4298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3201"/>
            <a:ext cx="4196080" cy="156463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Whole Picture</a:t>
            </a:r>
            <a:br>
              <a:rPr lang="en-US" dirty="0"/>
            </a:b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The Whole Person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2C145-E8B9-48F0-BC49-98F5CFB62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" y="1971041"/>
            <a:ext cx="4460240" cy="488695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The intersects of Physical Health and Behavioral Health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Comprehensive treatment plan to address the biological, psychological, and social needs of the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Investing in one is not enough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PA life expectancy has dropped from 78 to 76 from 2019 to 2021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Creates timely access to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Federal and State Initiatives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FQHC’s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CCBHC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ICWC (PA Specific)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D3B02-358E-E347-FBC8-37DB1AD5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54" y="995953"/>
            <a:ext cx="6853514" cy="484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03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Rural Health Transformation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 Initiative Funding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793682"/>
            <a:ext cx="4639736" cy="29108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$50B over 5 years ($10B/year 2026-2030)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$5B split among 51 States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Second $5B allocated by approved State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Focus on, Workforce, Access, Innovative Care, Technology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Flexibility in funding and programming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PA Plan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704273"/>
            <a:ext cx="4639736" cy="29108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Projected to bring $200M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 Application Due 11/5/25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DHS Surveyed for recommendations up till 8/29/25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Includes capacity to expand integrated care programs ICWC, CCBHC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Blue Print from PA Rural Health Plan 2025-30</a:t>
            </a:r>
          </a:p>
        </p:txBody>
      </p:sp>
    </p:spTree>
    <p:extLst>
      <p:ext uri="{BB962C8B-B14F-4D97-AF65-F5344CB8AC3E}">
        <p14:creationId xmlns:p14="http://schemas.microsoft.com/office/powerpoint/2010/main" val="300030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42" y="2211771"/>
            <a:ext cx="3517567" cy="2093975"/>
          </a:xfrm>
        </p:spPr>
        <p:txBody>
          <a:bodyPr/>
          <a:lstStyle/>
          <a:p>
            <a:pPr algn="ctr"/>
            <a:r>
              <a:rPr lang="en-US" dirty="0"/>
              <a:t>Unprecedented Times</a:t>
            </a:r>
            <a:br>
              <a:rPr lang="en-US" dirty="0"/>
            </a:br>
            <a:r>
              <a:rPr lang="en-US" dirty="0"/>
              <a:t> &amp; 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pic>
        <p:nvPicPr>
          <p:cNvPr id="7" name="Content Placeholder 6" descr="A close up of words&#10;&#10;AI-generated content may be incorrect.">
            <a:extLst>
              <a:ext uri="{FF2B5EF4-FFF2-40B4-BE49-F238E27FC236}">
                <a16:creationId xmlns:a16="http://schemas.microsoft.com/office/drawing/2014/main" id="{EB75A169-B8E3-9906-10B2-57012D45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812800"/>
            <a:ext cx="5294313" cy="5294313"/>
          </a:xfrm>
        </p:spPr>
      </p:pic>
    </p:spTree>
    <p:extLst>
      <p:ext uri="{BB962C8B-B14F-4D97-AF65-F5344CB8AC3E}">
        <p14:creationId xmlns:p14="http://schemas.microsoft.com/office/powerpoint/2010/main" val="218159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Pennsylvania BH Spend, Trends &amp; Budget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2019 to 2024  $1.06b to$3.69b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Pa Ranks #2 in  Population Served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Pa. Ranks #3 in total Spend $3.69b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Pa ranks #5 in Per capita Spending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Pa Ranks top 5 in spend per client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Pa one of most well resourced States for BH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PA Legislature Misses Budget Deadline again 14x in last 23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County MH Funding Set for $20m Needs $100m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$10m for Rural Hospitals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$600+ in BH Capitation Medicaid HealthChoices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$20m for Early Intervention Services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Accountable Funding for Reimagined  School Based MH -$100m </a:t>
            </a:r>
          </a:p>
        </p:txBody>
      </p:sp>
    </p:spTree>
    <p:extLst>
      <p:ext uri="{BB962C8B-B14F-4D97-AF65-F5344CB8AC3E}">
        <p14:creationId xmlns:p14="http://schemas.microsoft.com/office/powerpoint/2010/main" val="53064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On Tight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Federal Medicaid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Cutting 1 trillion over 10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Medicaid Expansion Population Only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Eligibility Determination every 6 months 2027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Work Requirements – 80 hours per month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Provider Tax Reductions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More Uncompensated Care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PA Impacts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$ Annually for 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700,000 Pennsylvanians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$300, 000 could lose Medicaid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IDD ,MH , SUD Population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Cost to implement programs $50m+ /yr.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Less funding for rural hospitals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4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9FE-5569-80D8-C6EB-E49B073E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Ray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7E79-3897-BD11-4515-A0FD03991C6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Despite the Challenges we are making gains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More individuals, children and families serviced in PA than ever before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Funding for Human Services and Behavioral Health continues to grow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School Based, County MH, Early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Intervention Rural Health , Integrated Care</a:t>
            </a:r>
            <a:endParaRPr lang="en-US" dirty="0">
              <a:solidFill>
                <a:schemeClr val="bg2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Telehealth has changed the delivery landscape and it is expanding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Better understanding in the PA General Assembly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Legislation aimed at workforce initiatives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+mj-lt"/>
              </a:rPr>
              <a:t>The State is trying…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42" y="2211771"/>
            <a:ext cx="3517567" cy="2093975"/>
          </a:xfrm>
        </p:spPr>
        <p:txBody>
          <a:bodyPr/>
          <a:lstStyle/>
          <a:p>
            <a:pPr algn="ctr"/>
            <a:r>
              <a:rPr lang="en-US" dirty="0"/>
              <a:t>Unprecedented Times</a:t>
            </a:r>
            <a:br>
              <a:rPr lang="en-US" dirty="0"/>
            </a:br>
            <a:r>
              <a:rPr lang="en-US" dirty="0"/>
              <a:t> &amp; 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pic>
        <p:nvPicPr>
          <p:cNvPr id="7" name="Content Placeholder 6" descr="A close up of words&#10;&#10;AI-generated content may be incorrect.">
            <a:extLst>
              <a:ext uri="{FF2B5EF4-FFF2-40B4-BE49-F238E27FC236}">
                <a16:creationId xmlns:a16="http://schemas.microsoft.com/office/drawing/2014/main" id="{EB75A169-B8E3-9906-10B2-57012D45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812800"/>
            <a:ext cx="5294313" cy="5294313"/>
          </a:xfrm>
        </p:spPr>
      </p:pic>
    </p:spTree>
    <p:extLst>
      <p:ext uri="{BB962C8B-B14F-4D97-AF65-F5344CB8AC3E}">
        <p14:creationId xmlns:p14="http://schemas.microsoft.com/office/powerpoint/2010/main" val="342467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D3E3-8379-BDFA-E302-A7490DCE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104" y="129290"/>
            <a:ext cx="6681896" cy="95923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We Must Be Better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F49D-FBF0-8292-1429-E5315286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1396998"/>
            <a:ext cx="6479016" cy="529475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Continued to understand the population needs through engagement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Begin to build the workforce infrastructure earlier in the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Build network capacity across all regions populations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Advocate for sustainable and transparent funding models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Reform regulations that promote flexibility and reduction in administrative burden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Leverage technology to expand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End useless commissions and committees  and invest in viable strategic efforts to rebuilding the Pa behavioral health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Legislative awareness and accountability to ensure  a future for the most vulnerable Pennsylvanians</a:t>
            </a:r>
          </a:p>
          <a:p>
            <a:endParaRPr lang="en-US" dirty="0"/>
          </a:p>
        </p:txBody>
      </p:sp>
      <p:pic>
        <p:nvPicPr>
          <p:cNvPr id="6" name="Picture 5" descr="A group of hands in a circle&#10;&#10;AI-generated content may be incorrect.">
            <a:extLst>
              <a:ext uri="{FF2B5EF4-FFF2-40B4-BE49-F238E27FC236}">
                <a16:creationId xmlns:a16="http://schemas.microsoft.com/office/drawing/2014/main" id="{ED62F57B-B399-0479-7606-C45EB5D1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4000" y="2030306"/>
            <a:ext cx="4196080" cy="27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4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Unfurl Your Capes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are better together than divided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have to circle the wagons as individual agencies and a community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Empower and share the weigh of advocacy ……for every one leader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Advocacy is no longer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just for lobbyist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Find your tribe we are out there just not connected yet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 take care of ourselves first so we can take care of those we serve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Persistence wins the day..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7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85A0-028C-95F2-C59D-1E7DD2EB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420623"/>
            <a:ext cx="3517567" cy="2093975"/>
          </a:xfrm>
        </p:spPr>
        <p:txBody>
          <a:bodyPr/>
          <a:lstStyle/>
          <a:p>
            <a:r>
              <a:rPr lang="en-US" dirty="0"/>
              <a:t>Questions &amp; Contact</a:t>
            </a:r>
          </a:p>
        </p:txBody>
      </p:sp>
      <p:pic>
        <p:nvPicPr>
          <p:cNvPr id="6" name="Content Placeholder 5" descr="A blue and orange logo&#10;&#10;AI-generated content may be incorrect.">
            <a:extLst>
              <a:ext uri="{FF2B5EF4-FFF2-40B4-BE49-F238E27FC236}">
                <a16:creationId xmlns:a16="http://schemas.microsoft.com/office/drawing/2014/main" id="{93A4D74D-4BA5-9B1A-389F-6D1BA9545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41" y="2164080"/>
            <a:ext cx="3749108" cy="23565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56FA9-2C9A-5C8C-435F-B117E73FB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Jim Sharp RCPA </a:t>
            </a:r>
          </a:p>
          <a:p>
            <a:pPr marL="0" indent="0">
              <a:buNone/>
            </a:pPr>
            <a:r>
              <a:rPr lang="en-US" dirty="0">
                <a:latin typeface="+mj-lt"/>
                <a:hlinkClick r:id="rId3"/>
              </a:rPr>
              <a:t>jsharp@paproviders.org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717-525-4097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Emma Sharp</a:t>
            </a:r>
          </a:p>
          <a:p>
            <a:pPr marL="0" indent="0">
              <a:buNone/>
            </a:pPr>
            <a:r>
              <a:rPr lang="en-US" dirty="0">
                <a:latin typeface="+mj-lt"/>
                <a:hlinkClick r:id="rId4"/>
              </a:rPr>
              <a:t>Esharp@paproviders.org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570-441-0164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9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AA3D6-3355-BC0C-A2EC-ADCC5DD4CF21}"/>
              </a:ext>
            </a:extLst>
          </p:cNvPr>
          <p:cNvSpPr txBox="1"/>
          <p:nvPr/>
        </p:nvSpPr>
        <p:spPr>
          <a:xfrm>
            <a:off x="4277360" y="2672080"/>
            <a:ext cx="4022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6304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7385-8BE5-0D7D-104E-2D8E9699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85EF-DFFC-F994-9D85-DFEDE645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For Immediate Help: Call 988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u="sng" dirty="0">
                <a:latin typeface="+mj-lt"/>
                <a:hlinkClick r:id="rId2"/>
              </a:rPr>
              <a:t>County-specific crisis lines.</a:t>
            </a:r>
            <a:endParaRPr lang="en-US" u="sng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County Service Care Provider </a:t>
            </a:r>
            <a:r>
              <a:rPr lang="en-US" dirty="0" err="1">
                <a:latin typeface="+mj-lt"/>
                <a:hlinkClick r:id="rId3"/>
              </a:rPr>
              <a:t>SearchSearch</a:t>
            </a:r>
            <a:r>
              <a:rPr lang="en-US" dirty="0">
                <a:latin typeface="+mj-lt"/>
                <a:hlinkClick r:id="rId3"/>
              </a:rPr>
              <a:t> for drug and alcohol treatment providers</a:t>
            </a:r>
          </a:p>
          <a:p>
            <a:r>
              <a:rPr lang="en-US" dirty="0">
                <a:latin typeface="+mj-lt"/>
              </a:rPr>
              <a:t>County MH Services </a:t>
            </a:r>
            <a:r>
              <a:rPr lang="en-US" dirty="0">
                <a:latin typeface="+mj-lt"/>
                <a:hlinkClick r:id="rId4"/>
              </a:rPr>
              <a:t>https://www.mhdspa.org/local-contacts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5"/>
              </a:rPr>
              <a:t>Pennsylvania Behavioral </a:t>
            </a:r>
            <a:r>
              <a:rPr lang="en-US" dirty="0" err="1">
                <a:latin typeface="+mj-lt"/>
                <a:hlinkClick r:id="rId5"/>
              </a:rPr>
              <a:t>HealthChoices</a:t>
            </a:r>
            <a:r>
              <a:rPr lang="en-US" dirty="0">
                <a:latin typeface="+mj-lt"/>
                <a:hlinkClick r:id="rId5"/>
              </a:rPr>
              <a:t> Program</a:t>
            </a:r>
          </a:p>
          <a:p>
            <a:r>
              <a:rPr lang="en-US" dirty="0">
                <a:latin typeface="+mj-lt"/>
                <a:hlinkClick r:id="rId6"/>
              </a:rPr>
              <a:t>DHS Human Services Provider </a:t>
            </a:r>
            <a:r>
              <a:rPr lang="en-US" dirty="0" err="1">
                <a:latin typeface="+mj-lt"/>
                <a:hlinkClick r:id="rId6"/>
              </a:rPr>
              <a:t>DirectorySearch</a:t>
            </a:r>
            <a:r>
              <a:rPr lang="en-US" dirty="0">
                <a:latin typeface="+mj-lt"/>
                <a:hlinkClick r:id="rId6"/>
              </a:rPr>
              <a:t> for mental health treatment providers</a:t>
            </a:r>
          </a:p>
          <a:p>
            <a:r>
              <a:rPr lang="en-US" dirty="0">
                <a:latin typeface="+mj-lt"/>
                <a:hlinkClick r:id="rId7"/>
              </a:rPr>
              <a:t>Mental Health Advanced Directives Information</a:t>
            </a:r>
          </a:p>
          <a:p>
            <a:r>
              <a:rPr lang="en-US" dirty="0">
                <a:latin typeface="+mj-lt"/>
                <a:hlinkClick r:id="rId7"/>
              </a:rPr>
              <a:t>(</a:t>
            </a:r>
            <a:r>
              <a:rPr lang="en-US" dirty="0">
                <a:latin typeface="+mj-lt"/>
                <a:hlinkClick r:id="rId8"/>
              </a:rPr>
              <a:t>Pennsylvania Network of </a:t>
            </a:r>
            <a:r>
              <a:rPr lang="en-US" dirty="0" err="1">
                <a:latin typeface="+mj-lt"/>
                <a:hlinkClick r:id="rId8"/>
              </a:rPr>
              <a:t>CareA</a:t>
            </a:r>
            <a:r>
              <a:rPr lang="en-US" dirty="0">
                <a:latin typeface="+mj-lt"/>
                <a:hlinkClick r:id="rId8"/>
              </a:rPr>
              <a:t> web resource that provides information and tools, such as: Information and service directories for every Pennsylvania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1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Uncommon Heroes </a:t>
            </a:r>
            <a:r>
              <a:rPr lang="en-US" dirty="0" smtClean="0"/>
              <a:t>Doing Uncommon </a:t>
            </a:r>
            <a:r>
              <a:rPr lang="en-US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 Our Champions are fading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System Stakeholders underestimating their value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We </a:t>
            </a:r>
            <a:r>
              <a:rPr lang="en-US" sz="2000" dirty="0">
                <a:latin typeface="+mj-lt"/>
              </a:rPr>
              <a:t>wear the capes now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To serve other we must serve ourselves first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But we must be ready…….we must be well to for the journey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49" y="2108201"/>
            <a:ext cx="1626734" cy="1822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203" y="3614013"/>
            <a:ext cx="2466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416-10B0-856E-25DD-8C00CAEC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6" y="2066543"/>
            <a:ext cx="3517567" cy="2093975"/>
          </a:xfrm>
        </p:spPr>
        <p:txBody>
          <a:bodyPr/>
          <a:lstStyle/>
          <a:p>
            <a:pPr algn="ctr"/>
            <a:r>
              <a:rPr lang="en-US" dirty="0"/>
              <a:t>It only took 60 years…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6A7584-2FCE-6357-1FB3-40F38F9B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34976"/>
            <a:ext cx="4772232" cy="5988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474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A5BC-CC21-D307-E333-D7E91F13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wellness?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F71D0-DE96-7FE7-9C4D-519ECCE5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000" b="1" i="0" dirty="0">
                <a:solidFill>
                  <a:srgbClr val="0A1B27"/>
                </a:solidFill>
                <a:effectLst/>
                <a:latin typeface="Playfair Display"/>
              </a:rPr>
              <a:t>wellness</a:t>
            </a:r>
          </a:p>
          <a:p>
            <a:pPr fontAlgn="base"/>
            <a:r>
              <a:rPr lang="en-US" sz="2000" b="1" i="0" u="none" strike="noStrike" dirty="0">
                <a:solidFill>
                  <a:srgbClr val="4A7D95"/>
                </a:solidFill>
                <a:effectLst/>
                <a:latin typeface="Playfair Display"/>
                <a:hlinkClick r:id="rId2"/>
              </a:rPr>
              <a:t>noun</a:t>
            </a:r>
            <a:endParaRPr lang="en-US" sz="2000" b="1" i="0" u="none" strike="noStrike" dirty="0">
              <a:solidFill>
                <a:srgbClr val="4A7D95"/>
              </a:solidFill>
              <a:effectLst/>
              <a:latin typeface="Playfair Display"/>
            </a:endParaRPr>
          </a:p>
          <a:p>
            <a:pPr fontAlgn="base"/>
            <a:r>
              <a:rPr lang="en-US" sz="2000" b="0" i="0" dirty="0">
                <a:solidFill>
                  <a:srgbClr val="757575"/>
                </a:solidFill>
                <a:effectLst/>
                <a:latin typeface="inherit"/>
              </a:rPr>
              <a:t>well·​ness </a:t>
            </a:r>
            <a:r>
              <a:rPr lang="en-US" sz="2000" b="0" i="0" u="none" strike="noStrike" dirty="0">
                <a:solidFill>
                  <a:srgbClr val="0061F2"/>
                </a:solidFill>
                <a:effectLst/>
                <a:latin typeface="Open Sans"/>
                <a:hlinkClick r:id="rId3" tooltip="How to pronounce wellness (audio)"/>
              </a:rPr>
              <a:t>ˈ</a:t>
            </a:r>
            <a:r>
              <a:rPr lang="en-US" sz="2000" b="0" i="0" u="none" strike="noStrike" dirty="0" err="1">
                <a:solidFill>
                  <a:srgbClr val="0061F2"/>
                </a:solidFill>
                <a:effectLst/>
                <a:latin typeface="Open Sans"/>
                <a:hlinkClick r:id="rId3" tooltip="How to pronounce wellness (audio)"/>
              </a:rPr>
              <a:t>wel-nəs</a:t>
            </a:r>
            <a:r>
              <a:rPr lang="en-US" sz="2000" b="0" i="0" u="none" strike="noStrike" dirty="0">
                <a:solidFill>
                  <a:srgbClr val="0061F2"/>
                </a:solidFill>
                <a:effectLst/>
                <a:latin typeface="Open Sans"/>
                <a:hlinkClick r:id="rId3" tooltip="How to pronounce wellness (audio)"/>
              </a:rPr>
              <a:t> </a:t>
            </a:r>
            <a:endParaRPr lang="en-US" sz="2000" b="0" i="0" dirty="0">
              <a:solidFill>
                <a:srgbClr val="757575"/>
              </a:solidFill>
              <a:effectLst/>
              <a:latin typeface="inherit"/>
            </a:endParaRPr>
          </a:p>
          <a:p>
            <a:pPr fontAlgn="base"/>
            <a:r>
              <a:rPr lang="en-US" sz="2000" b="0" i="0" dirty="0">
                <a:solidFill>
                  <a:srgbClr val="0A1B27"/>
                </a:solidFill>
                <a:effectLst/>
                <a:latin typeface="Open Sans"/>
              </a:rPr>
              <a:t>the quality or state of being in good health especially as an actively sought goal </a:t>
            </a:r>
            <a:r>
              <a:rPr lang="en-US" sz="2000" b="0" i="0" dirty="0">
                <a:solidFill>
                  <a:srgbClr val="8A8D91"/>
                </a:solidFill>
                <a:effectLst/>
                <a:latin typeface="Open Sans"/>
              </a:rPr>
              <a:t>lifestyles that promote </a:t>
            </a:r>
            <a:r>
              <a:rPr lang="en-US" sz="2000" b="0" i="1" dirty="0">
                <a:solidFill>
                  <a:srgbClr val="8A8D91"/>
                </a:solidFill>
                <a:effectLst/>
                <a:latin typeface="inherit"/>
              </a:rPr>
              <a:t>wellness</a:t>
            </a:r>
            <a:endParaRPr lang="en-US" sz="2000" b="0" i="0" dirty="0">
              <a:solidFill>
                <a:srgbClr val="0A1B27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7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DEE-873F-669E-5782-FDAE712A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does wellness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3074D-DC55-192B-82FB-622CC3DE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243831"/>
            <a:ext cx="6329680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Me vs. You vs. Anyone vs. Everyone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Amalgam  of feelings, environment     circumstances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Critical to functioning and understanding in your world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 Intersects are </a:t>
            </a:r>
            <a:r>
              <a:rPr lang="en-US" sz="2400" dirty="0">
                <a:solidFill>
                  <a:schemeClr val="bg2"/>
                </a:solidFill>
                <a:latin typeface="Bookman Old Style" panose="02050604050505020204" pitchFamily="18" charset="0"/>
              </a:rPr>
              <a:t>Dimensional and Personal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D42EA-4BB1-03A5-C53B-FA0C59A0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22" y="2255357"/>
            <a:ext cx="4639458" cy="3749365"/>
          </a:xfrm>
          <a:prstGeom prst="rect">
            <a:avLst/>
          </a:prstGeom>
        </p:spPr>
      </p:pic>
      <p:pic>
        <p:nvPicPr>
          <p:cNvPr id="6" name="Picture 5" descr="Person holding hand">
            <a:extLst>
              <a:ext uri="{FF2B5EF4-FFF2-40B4-BE49-F238E27FC236}">
                <a16:creationId xmlns:a16="http://schemas.microsoft.com/office/drawing/2014/main" id="{3A544699-FE18-956D-DECE-7B7A5AB5C1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42" y="2379519"/>
            <a:ext cx="4433434" cy="29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822E1-6097-4350-74F8-674B9DFF9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028" y="540861"/>
            <a:ext cx="5827943" cy="57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97E4-48DB-24D9-A4CF-8A696523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Path to Equity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E2E5C9-1F23-48EF-E91E-155835AAE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338" y="2108200"/>
            <a:ext cx="733564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A750-00D3-23A5-18D0-D57E2B8D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Equity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D93EA-069E-870B-C3E4-EC065BC0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5944" y="2156759"/>
            <a:ext cx="4639736" cy="374819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+mj-lt"/>
              </a:rPr>
              <a:t>Wage disparity drove staff out of the workforce Direct Care vs. Sheetz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+mj-lt"/>
              </a:rPr>
              <a:t>PA Geography is a major influencer on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+mj-lt"/>
              </a:rPr>
              <a:t>Rural vs. Suburban vs. Urban does not always tell the full 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+mj-lt"/>
              </a:rPr>
              <a:t>Access does not always equate to equity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9F249-EB97-EAA5-2606-14AF81A3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2979" y="2156759"/>
            <a:ext cx="4639736" cy="3748194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Bookman Old Style" panose="02050604050505020204" pitchFamily="18" charset="0"/>
              </a:rPr>
              <a:t>The New Administration and the Federal uncertainties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Bookman Old Style" panose="02050604050505020204" pitchFamily="18" charset="0"/>
              </a:rPr>
              <a:t>Workforce changed as the pandemic unfolded as Professional and clinical  staff wanted to work from home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Bookman Old Style" panose="02050604050505020204" pitchFamily="18" charset="0"/>
              </a:rPr>
              <a:t>Administrative Regulatory burden drive worker to private sector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Bookman Old Style" panose="02050604050505020204" pitchFamily="18" charset="0"/>
              </a:rPr>
              <a:t>Covid related funding going, going gone...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300" dirty="0">
                <a:latin typeface="Bookman Old Style" panose="02050604050505020204" pitchFamily="18" charset="0"/>
              </a:rPr>
              <a:t>PA goofed on the Medicaid PHE unwinding Leaving thousands without coverage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681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64f306-69ef-4562-b837-6fef204a99e7">
      <Terms xmlns="http://schemas.microsoft.com/office/infopath/2007/PartnerControls"/>
    </lcf76f155ced4ddcb4097134ff3c332f>
    <TaxCatchAll xmlns="935f3626-0a8c-40d9-b55a-7ba85e4a14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743ECA1AC0449B33DCDC983F48F50" ma:contentTypeVersion="11" ma:contentTypeDescription="Create a new document." ma:contentTypeScope="" ma:versionID="82068b113c9dcb419851c962c5c6a235">
  <xsd:schema xmlns:xsd="http://www.w3.org/2001/XMLSchema" xmlns:xs="http://www.w3.org/2001/XMLSchema" xmlns:p="http://schemas.microsoft.com/office/2006/metadata/properties" xmlns:ns2="6d64f306-69ef-4562-b837-6fef204a99e7" xmlns:ns3="935f3626-0a8c-40d9-b55a-7ba85e4a1422" targetNamespace="http://schemas.microsoft.com/office/2006/metadata/properties" ma:root="true" ma:fieldsID="c848006707468ef92af0f74cc49c9ee5" ns2:_="" ns3:_="">
    <xsd:import namespace="6d64f306-69ef-4562-b837-6fef204a99e7"/>
    <xsd:import namespace="935f3626-0a8c-40d9-b55a-7ba85e4a14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4f306-69ef-4562-b837-6fef204a9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4a76b7a-6da6-46d0-a9fe-fb01066592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f3626-0a8c-40d9-b55a-7ba85e4a142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9f416cf-a797-4568-831d-dd03364eb680}" ma:internalName="TaxCatchAll" ma:showField="CatchAllData" ma:web="935f3626-0a8c-40d9-b55a-7ba85e4a14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openxmlformats.org/package/2006/metadata/core-properties"/>
    <ds:schemaRef ds:uri="9ede4944-3e70-45b0-9923-8b90332b528d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795E42-F769-4EFB-A569-F648DB849575}"/>
</file>

<file path=customXml/itemProps3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{818A936B-D51A-49D8-A7C4-30D6E1881B40}tf56160789_win32</Template>
  <TotalTime>840</TotalTime>
  <Words>1094</Words>
  <Application>Microsoft Office PowerPoint</Application>
  <PresentationFormat>Widescreen</PresentationFormat>
  <Paragraphs>179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Bookman Old Style</vt:lpstr>
      <vt:lpstr>Calibri</vt:lpstr>
      <vt:lpstr>Franklin Gothic Book</vt:lpstr>
      <vt:lpstr>inherit</vt:lpstr>
      <vt:lpstr>Open Sans</vt:lpstr>
      <vt:lpstr>Playfair Display</vt:lpstr>
      <vt:lpstr>Wingdings</vt:lpstr>
      <vt:lpstr>Custom</vt:lpstr>
      <vt:lpstr>Creating Planes of Equity</vt:lpstr>
      <vt:lpstr>Unprecedented Times  &amp;  Challenges</vt:lpstr>
      <vt:lpstr>Uncommon Heroes Doing Uncommon Work</vt:lpstr>
      <vt:lpstr>It only took 60 years…</vt:lpstr>
      <vt:lpstr>What is wellness? </vt:lpstr>
      <vt:lpstr>What does wellness look like?</vt:lpstr>
      <vt:lpstr>PowerPoint Presentation</vt:lpstr>
      <vt:lpstr>The Path to Equity</vt:lpstr>
      <vt:lpstr>Barriers to Equity</vt:lpstr>
      <vt:lpstr>Pa Rural Health: A New Focus</vt:lpstr>
      <vt:lpstr>Challenges for Rural Health</vt:lpstr>
      <vt:lpstr>Rural Behavioral Health Implications </vt:lpstr>
      <vt:lpstr>Rural Behavioral Health:  The Path Forward </vt:lpstr>
      <vt:lpstr>The Whole Picture = The Whole Person</vt:lpstr>
      <vt:lpstr>Federal Rural Health Transformation Project</vt:lpstr>
      <vt:lpstr>Unprecedented Times  &amp;  Challenges</vt:lpstr>
      <vt:lpstr>Pennsylvania BH Spend, Trends &amp; Budget  </vt:lpstr>
      <vt:lpstr>Hold On Tight </vt:lpstr>
      <vt:lpstr>Ray of Hope</vt:lpstr>
      <vt:lpstr>We Must Be Better Together</vt:lpstr>
      <vt:lpstr>Unfurl Your Capes</vt:lpstr>
      <vt:lpstr>Questions &amp; Contact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Planes of Equity</dc:title>
  <dc:creator>Emma Sharp</dc:creator>
  <cp:lastModifiedBy>Jim Sharp</cp:lastModifiedBy>
  <cp:revision>39</cp:revision>
  <dcterms:created xsi:type="dcterms:W3CDTF">2025-03-17T17:58:45Z</dcterms:created>
  <dcterms:modified xsi:type="dcterms:W3CDTF">2025-09-20T20:19:52Z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0x01010050F743ECA1AC0449B33DCDC983F48F50</vt:lpwstr>
  </property>
</Properties>
</file>